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6"/>
  </p:notesMasterIdLst>
  <p:handoutMasterIdLst>
    <p:handoutMasterId r:id="rId87"/>
  </p:handoutMasterIdLst>
  <p:sldIdLst>
    <p:sldId id="256" r:id="rId2"/>
    <p:sldId id="725" r:id="rId3"/>
    <p:sldId id="727" r:id="rId4"/>
    <p:sldId id="989" r:id="rId5"/>
    <p:sldId id="991" r:id="rId6"/>
    <p:sldId id="993" r:id="rId7"/>
    <p:sldId id="684" r:id="rId8"/>
    <p:sldId id="995" r:id="rId9"/>
    <p:sldId id="997" r:id="rId10"/>
    <p:sldId id="999" r:id="rId11"/>
    <p:sldId id="1000" r:id="rId12"/>
    <p:sldId id="1003" r:id="rId13"/>
    <p:sldId id="1009" r:id="rId14"/>
    <p:sldId id="1010" r:id="rId15"/>
    <p:sldId id="1011" r:id="rId16"/>
    <p:sldId id="1014" r:id="rId17"/>
    <p:sldId id="1015" r:id="rId18"/>
    <p:sldId id="960" r:id="rId19"/>
    <p:sldId id="961" r:id="rId20"/>
    <p:sldId id="962" r:id="rId21"/>
    <p:sldId id="1058" r:id="rId22"/>
    <p:sldId id="1060" r:id="rId23"/>
    <p:sldId id="1023" r:id="rId24"/>
    <p:sldId id="1024" r:id="rId25"/>
    <p:sldId id="1063" r:id="rId26"/>
    <p:sldId id="1025" r:id="rId27"/>
    <p:sldId id="1026" r:id="rId28"/>
    <p:sldId id="1028" r:id="rId29"/>
    <p:sldId id="1029" r:id="rId30"/>
    <p:sldId id="1030" r:id="rId31"/>
    <p:sldId id="1064" r:id="rId32"/>
    <p:sldId id="1065" r:id="rId33"/>
    <p:sldId id="1066" r:id="rId34"/>
    <p:sldId id="1035" r:id="rId35"/>
    <p:sldId id="1067" r:id="rId36"/>
    <p:sldId id="1036" r:id="rId37"/>
    <p:sldId id="1033" r:id="rId38"/>
    <p:sldId id="1034" r:id="rId39"/>
    <p:sldId id="1043" r:id="rId40"/>
    <p:sldId id="828" r:id="rId41"/>
    <p:sldId id="739" r:id="rId42"/>
    <p:sldId id="742" r:id="rId43"/>
    <p:sldId id="744" r:id="rId44"/>
    <p:sldId id="745" r:id="rId45"/>
    <p:sldId id="1042" r:id="rId46"/>
    <p:sldId id="1068" r:id="rId47"/>
    <p:sldId id="831" r:id="rId48"/>
    <p:sldId id="746" r:id="rId49"/>
    <p:sldId id="747" r:id="rId50"/>
    <p:sldId id="878" r:id="rId51"/>
    <p:sldId id="748" r:id="rId52"/>
    <p:sldId id="832" r:id="rId53"/>
    <p:sldId id="833" r:id="rId54"/>
    <p:sldId id="750" r:id="rId55"/>
    <p:sldId id="1069" r:id="rId56"/>
    <p:sldId id="751" r:id="rId57"/>
    <p:sldId id="834" r:id="rId58"/>
    <p:sldId id="835" r:id="rId59"/>
    <p:sldId id="1070" r:id="rId60"/>
    <p:sldId id="1071" r:id="rId61"/>
    <p:sldId id="1051" r:id="rId62"/>
    <p:sldId id="915" r:id="rId63"/>
    <p:sldId id="959" r:id="rId64"/>
    <p:sldId id="928" r:id="rId65"/>
    <p:sldId id="1046" r:id="rId66"/>
    <p:sldId id="1052" r:id="rId67"/>
    <p:sldId id="949" r:id="rId68"/>
    <p:sldId id="981" r:id="rId69"/>
    <p:sldId id="950" r:id="rId70"/>
    <p:sldId id="939" r:id="rId71"/>
    <p:sldId id="940" r:id="rId72"/>
    <p:sldId id="941" r:id="rId73"/>
    <p:sldId id="942" r:id="rId74"/>
    <p:sldId id="943" r:id="rId75"/>
    <p:sldId id="944" r:id="rId76"/>
    <p:sldId id="945" r:id="rId77"/>
    <p:sldId id="946" r:id="rId78"/>
    <p:sldId id="977" r:id="rId79"/>
    <p:sldId id="985" r:id="rId80"/>
    <p:sldId id="1055" r:id="rId81"/>
    <p:sldId id="988" r:id="rId82"/>
    <p:sldId id="1059" r:id="rId83"/>
    <p:sldId id="1061" r:id="rId84"/>
    <p:sldId id="1062" r:id="rId85"/>
  </p:sldIdLst>
  <p:sldSz cx="9144000" cy="6858000" type="screen4x3"/>
  <p:notesSz cx="6797675" cy="9926638"/>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079">
          <p15:clr>
            <a:srgbClr val="A4A3A4"/>
          </p15:clr>
        </p15:guide>
        <p15:guide id="2" pos="209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9878" autoAdjust="0"/>
  </p:normalViewPr>
  <p:slideViewPr>
    <p:cSldViewPr>
      <p:cViewPr>
        <p:scale>
          <a:sx n="98" d="100"/>
          <a:sy n="98" d="100"/>
        </p:scale>
        <p:origin x="-2154" y="-420"/>
      </p:cViewPr>
      <p:guideLst>
        <p:guide orient="horz" pos="2160"/>
        <p:guide pos="2880"/>
      </p:guideLst>
    </p:cSldViewPr>
  </p:slideViewPr>
  <p:notesTextViewPr>
    <p:cViewPr>
      <p:scale>
        <a:sx n="1" d="1"/>
        <a:sy n="1" d="1"/>
      </p:scale>
      <p:origin x="0" y="0"/>
    </p:cViewPr>
  </p:notesTextViewPr>
  <p:sorterViewPr>
    <p:cViewPr>
      <p:scale>
        <a:sx n="168" d="100"/>
        <a:sy n="168" d="100"/>
      </p:scale>
      <p:origin x="0" y="39732"/>
    </p:cViewPr>
  </p:sorterViewPr>
  <p:notesViewPr>
    <p:cSldViewPr>
      <p:cViewPr varScale="1">
        <p:scale>
          <a:sx n="79" d="100"/>
          <a:sy n="79" d="100"/>
        </p:scale>
        <p:origin x="4074"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FA4431-B33C-4662-B5F8-8F5F21065C7D}" type="doc">
      <dgm:prSet loTypeId="urn:microsoft.com/office/officeart/2005/8/layout/hProcess9" loCatId="process" qsTypeId="urn:microsoft.com/office/officeart/2005/8/quickstyle/simple1" qsCatId="simple" csTypeId="urn:microsoft.com/office/officeart/2005/8/colors/accent1_2" csCatId="accent1" phldr="1"/>
      <dgm:spPr/>
    </dgm:pt>
    <dgm:pt modelId="{3B3C34EC-0CBE-436C-832C-B44E2B253F92}">
      <dgm:prSet phldrT="[Testo]"/>
      <dgm:spPr>
        <a:solidFill>
          <a:schemeClr val="tx2">
            <a:lumMod val="75000"/>
          </a:schemeClr>
        </a:solidFill>
      </dgm:spPr>
      <dgm:t>
        <a:bodyPr/>
        <a:lstStyle/>
        <a:p>
          <a:r>
            <a:rPr lang="it-IT" dirty="0" smtClean="0"/>
            <a:t>trasparenza</a:t>
          </a:r>
          <a:endParaRPr lang="it-IT" dirty="0"/>
        </a:p>
      </dgm:t>
    </dgm:pt>
    <dgm:pt modelId="{3B9B5DB3-A08E-4CA3-BF0E-2A98DB35B067}" type="parTrans" cxnId="{C2DAA1A7-E16F-47A2-A062-885DAFF0F8C2}">
      <dgm:prSet/>
      <dgm:spPr/>
      <dgm:t>
        <a:bodyPr/>
        <a:lstStyle/>
        <a:p>
          <a:endParaRPr lang="it-IT"/>
        </a:p>
      </dgm:t>
    </dgm:pt>
    <dgm:pt modelId="{44DB6B1A-2D4F-4734-8126-9F63943A0E59}" type="sibTrans" cxnId="{C2DAA1A7-E16F-47A2-A062-885DAFF0F8C2}">
      <dgm:prSet/>
      <dgm:spPr/>
      <dgm:t>
        <a:bodyPr/>
        <a:lstStyle/>
        <a:p>
          <a:endParaRPr lang="it-IT"/>
        </a:p>
      </dgm:t>
    </dgm:pt>
    <dgm:pt modelId="{FFC9B3A5-8A6F-43FD-9046-EEBA09FB18E0}">
      <dgm:prSet phldrT="[Testo]"/>
      <dgm:spPr>
        <a:ln>
          <a:solidFill>
            <a:schemeClr val="tx2">
              <a:lumMod val="40000"/>
              <a:lumOff val="60000"/>
            </a:schemeClr>
          </a:solidFill>
        </a:ln>
      </dgm:spPr>
      <dgm:t>
        <a:bodyPr/>
        <a:lstStyle/>
        <a:p>
          <a:r>
            <a:rPr lang="it-IT" dirty="0" smtClean="0"/>
            <a:t>Open data</a:t>
          </a:r>
          <a:endParaRPr lang="it-IT" dirty="0"/>
        </a:p>
      </dgm:t>
    </dgm:pt>
    <dgm:pt modelId="{285BF15E-042F-4546-AB08-9B4C4D0F1CF5}" type="parTrans" cxnId="{B869D913-D97B-4DFB-A391-77AA4DA562E6}">
      <dgm:prSet/>
      <dgm:spPr/>
      <dgm:t>
        <a:bodyPr/>
        <a:lstStyle/>
        <a:p>
          <a:endParaRPr lang="it-IT"/>
        </a:p>
      </dgm:t>
    </dgm:pt>
    <dgm:pt modelId="{57A72B6E-CA59-447D-8AD9-FD253C123416}" type="sibTrans" cxnId="{B869D913-D97B-4DFB-A391-77AA4DA562E6}">
      <dgm:prSet/>
      <dgm:spPr/>
      <dgm:t>
        <a:bodyPr/>
        <a:lstStyle/>
        <a:p>
          <a:endParaRPr lang="it-IT"/>
        </a:p>
      </dgm:t>
    </dgm:pt>
    <dgm:pt modelId="{44ED1615-4A38-42FD-94C1-CD6238B087CE}">
      <dgm:prSet phldrT="[Testo]"/>
      <dgm:spPr>
        <a:solidFill>
          <a:schemeClr val="tx2">
            <a:lumMod val="20000"/>
            <a:lumOff val="80000"/>
          </a:schemeClr>
        </a:solidFill>
      </dgm:spPr>
      <dgm:t>
        <a:bodyPr/>
        <a:lstStyle/>
        <a:p>
          <a:r>
            <a:rPr lang="it-IT" dirty="0" smtClean="0">
              <a:solidFill>
                <a:schemeClr val="tx2">
                  <a:lumMod val="75000"/>
                </a:schemeClr>
              </a:solidFill>
            </a:rPr>
            <a:t>Open </a:t>
          </a:r>
          <a:r>
            <a:rPr lang="it-IT" dirty="0" err="1" smtClean="0">
              <a:solidFill>
                <a:schemeClr val="tx2">
                  <a:lumMod val="75000"/>
                </a:schemeClr>
              </a:solidFill>
            </a:rPr>
            <a:t>government</a:t>
          </a:r>
          <a:endParaRPr lang="it-IT" dirty="0">
            <a:solidFill>
              <a:schemeClr val="tx2">
                <a:lumMod val="75000"/>
              </a:schemeClr>
            </a:solidFill>
          </a:endParaRPr>
        </a:p>
      </dgm:t>
    </dgm:pt>
    <dgm:pt modelId="{D00AA15D-00B9-45D6-BB5B-66ADEF5B015E}" type="parTrans" cxnId="{EA8ABCCF-DDF5-4D27-82B9-0819D6CE1771}">
      <dgm:prSet/>
      <dgm:spPr/>
      <dgm:t>
        <a:bodyPr/>
        <a:lstStyle/>
        <a:p>
          <a:endParaRPr lang="it-IT"/>
        </a:p>
      </dgm:t>
    </dgm:pt>
    <dgm:pt modelId="{C603E06E-9DF5-45A4-BB0C-219050497DB5}" type="sibTrans" cxnId="{EA8ABCCF-DDF5-4D27-82B9-0819D6CE1771}">
      <dgm:prSet/>
      <dgm:spPr/>
      <dgm:t>
        <a:bodyPr/>
        <a:lstStyle/>
        <a:p>
          <a:endParaRPr lang="it-IT"/>
        </a:p>
      </dgm:t>
    </dgm:pt>
    <dgm:pt modelId="{B5271BEC-4234-4AD3-8306-F585BA5B061E}" type="pres">
      <dgm:prSet presAssocID="{53FA4431-B33C-4662-B5F8-8F5F21065C7D}" presName="CompostProcess" presStyleCnt="0">
        <dgm:presLayoutVars>
          <dgm:dir/>
          <dgm:resizeHandles val="exact"/>
        </dgm:presLayoutVars>
      </dgm:prSet>
      <dgm:spPr/>
    </dgm:pt>
    <dgm:pt modelId="{4F6D0748-1FC2-4FF2-946F-9A215A6A70B1}" type="pres">
      <dgm:prSet presAssocID="{53FA4431-B33C-4662-B5F8-8F5F21065C7D}" presName="arrow" presStyleLbl="bgShp" presStyleIdx="0" presStyleCnt="1"/>
      <dgm:spPr>
        <a:solidFill>
          <a:srgbClr val="FFFF00"/>
        </a:solidFill>
      </dgm:spPr>
    </dgm:pt>
    <dgm:pt modelId="{6279285A-7BCD-4C0D-9E76-F6B8CDBB7840}" type="pres">
      <dgm:prSet presAssocID="{53FA4431-B33C-4662-B5F8-8F5F21065C7D}" presName="linearProcess" presStyleCnt="0"/>
      <dgm:spPr/>
    </dgm:pt>
    <dgm:pt modelId="{FA06215B-6C39-439C-A905-5FE420C7E188}" type="pres">
      <dgm:prSet presAssocID="{3B3C34EC-0CBE-436C-832C-B44E2B253F92}" presName="textNode" presStyleLbl="node1" presStyleIdx="0" presStyleCnt="3">
        <dgm:presLayoutVars>
          <dgm:bulletEnabled val="1"/>
        </dgm:presLayoutVars>
      </dgm:prSet>
      <dgm:spPr/>
      <dgm:t>
        <a:bodyPr/>
        <a:lstStyle/>
        <a:p>
          <a:endParaRPr lang="it-IT"/>
        </a:p>
      </dgm:t>
    </dgm:pt>
    <dgm:pt modelId="{0CF9ED93-88A0-4EA1-A270-47DD0042C969}" type="pres">
      <dgm:prSet presAssocID="{44DB6B1A-2D4F-4734-8126-9F63943A0E59}" presName="sibTrans" presStyleCnt="0"/>
      <dgm:spPr/>
    </dgm:pt>
    <dgm:pt modelId="{FD77B0E6-DE21-4A4E-A5CD-3B7BF60C1904}" type="pres">
      <dgm:prSet presAssocID="{FFC9B3A5-8A6F-43FD-9046-EEBA09FB18E0}" presName="textNode" presStyleLbl="node1" presStyleIdx="1" presStyleCnt="3">
        <dgm:presLayoutVars>
          <dgm:bulletEnabled val="1"/>
        </dgm:presLayoutVars>
      </dgm:prSet>
      <dgm:spPr/>
      <dgm:t>
        <a:bodyPr/>
        <a:lstStyle/>
        <a:p>
          <a:endParaRPr lang="it-IT"/>
        </a:p>
      </dgm:t>
    </dgm:pt>
    <dgm:pt modelId="{83BD992D-424E-494E-BF7F-D90FB9C66B0E}" type="pres">
      <dgm:prSet presAssocID="{57A72B6E-CA59-447D-8AD9-FD253C123416}" presName="sibTrans" presStyleCnt="0"/>
      <dgm:spPr/>
    </dgm:pt>
    <dgm:pt modelId="{3B8239FA-9F77-4DAB-BA1F-E34FCCF8B20A}" type="pres">
      <dgm:prSet presAssocID="{44ED1615-4A38-42FD-94C1-CD6238B087CE}" presName="textNode" presStyleLbl="node1" presStyleIdx="2" presStyleCnt="3">
        <dgm:presLayoutVars>
          <dgm:bulletEnabled val="1"/>
        </dgm:presLayoutVars>
      </dgm:prSet>
      <dgm:spPr/>
      <dgm:t>
        <a:bodyPr/>
        <a:lstStyle/>
        <a:p>
          <a:endParaRPr lang="it-IT"/>
        </a:p>
      </dgm:t>
    </dgm:pt>
  </dgm:ptLst>
  <dgm:cxnLst>
    <dgm:cxn modelId="{EA8ABCCF-DDF5-4D27-82B9-0819D6CE1771}" srcId="{53FA4431-B33C-4662-B5F8-8F5F21065C7D}" destId="{44ED1615-4A38-42FD-94C1-CD6238B087CE}" srcOrd="2" destOrd="0" parTransId="{D00AA15D-00B9-45D6-BB5B-66ADEF5B015E}" sibTransId="{C603E06E-9DF5-45A4-BB0C-219050497DB5}"/>
    <dgm:cxn modelId="{0AB325B8-8007-4302-A5D2-68DE3474875C}" type="presOf" srcId="{53FA4431-B33C-4662-B5F8-8F5F21065C7D}" destId="{B5271BEC-4234-4AD3-8306-F585BA5B061E}" srcOrd="0" destOrd="0" presId="urn:microsoft.com/office/officeart/2005/8/layout/hProcess9"/>
    <dgm:cxn modelId="{6F0FA996-299C-4129-A075-286A112CB535}" type="presOf" srcId="{3B3C34EC-0CBE-436C-832C-B44E2B253F92}" destId="{FA06215B-6C39-439C-A905-5FE420C7E188}" srcOrd="0" destOrd="0" presId="urn:microsoft.com/office/officeart/2005/8/layout/hProcess9"/>
    <dgm:cxn modelId="{B869D913-D97B-4DFB-A391-77AA4DA562E6}" srcId="{53FA4431-B33C-4662-B5F8-8F5F21065C7D}" destId="{FFC9B3A5-8A6F-43FD-9046-EEBA09FB18E0}" srcOrd="1" destOrd="0" parTransId="{285BF15E-042F-4546-AB08-9B4C4D0F1CF5}" sibTransId="{57A72B6E-CA59-447D-8AD9-FD253C123416}"/>
    <dgm:cxn modelId="{C2DAA1A7-E16F-47A2-A062-885DAFF0F8C2}" srcId="{53FA4431-B33C-4662-B5F8-8F5F21065C7D}" destId="{3B3C34EC-0CBE-436C-832C-B44E2B253F92}" srcOrd="0" destOrd="0" parTransId="{3B9B5DB3-A08E-4CA3-BF0E-2A98DB35B067}" sibTransId="{44DB6B1A-2D4F-4734-8126-9F63943A0E59}"/>
    <dgm:cxn modelId="{6DCC3A18-25FC-485C-8D92-01678691CB9E}" type="presOf" srcId="{FFC9B3A5-8A6F-43FD-9046-EEBA09FB18E0}" destId="{FD77B0E6-DE21-4A4E-A5CD-3B7BF60C1904}" srcOrd="0" destOrd="0" presId="urn:microsoft.com/office/officeart/2005/8/layout/hProcess9"/>
    <dgm:cxn modelId="{3DDF0E93-138C-40D4-803D-4619A037EED8}" type="presOf" srcId="{44ED1615-4A38-42FD-94C1-CD6238B087CE}" destId="{3B8239FA-9F77-4DAB-BA1F-E34FCCF8B20A}" srcOrd="0" destOrd="0" presId="urn:microsoft.com/office/officeart/2005/8/layout/hProcess9"/>
    <dgm:cxn modelId="{0795C128-00BD-4E9D-AD5D-F711250E2A11}" type="presParOf" srcId="{B5271BEC-4234-4AD3-8306-F585BA5B061E}" destId="{4F6D0748-1FC2-4FF2-946F-9A215A6A70B1}" srcOrd="0" destOrd="0" presId="urn:microsoft.com/office/officeart/2005/8/layout/hProcess9"/>
    <dgm:cxn modelId="{00C9C7CB-31B8-4EF8-94A5-07AF63B66B2E}" type="presParOf" srcId="{B5271BEC-4234-4AD3-8306-F585BA5B061E}" destId="{6279285A-7BCD-4C0D-9E76-F6B8CDBB7840}" srcOrd="1" destOrd="0" presId="urn:microsoft.com/office/officeart/2005/8/layout/hProcess9"/>
    <dgm:cxn modelId="{2D03C108-47D8-47AF-BED5-CB77381E35D2}" type="presParOf" srcId="{6279285A-7BCD-4C0D-9E76-F6B8CDBB7840}" destId="{FA06215B-6C39-439C-A905-5FE420C7E188}" srcOrd="0" destOrd="0" presId="urn:microsoft.com/office/officeart/2005/8/layout/hProcess9"/>
    <dgm:cxn modelId="{2ECAB6A1-8D75-42F1-80ED-B00C078C403C}" type="presParOf" srcId="{6279285A-7BCD-4C0D-9E76-F6B8CDBB7840}" destId="{0CF9ED93-88A0-4EA1-A270-47DD0042C969}" srcOrd="1" destOrd="0" presId="urn:microsoft.com/office/officeart/2005/8/layout/hProcess9"/>
    <dgm:cxn modelId="{62EA5268-9816-43D4-AF81-A6892FF196B8}" type="presParOf" srcId="{6279285A-7BCD-4C0D-9E76-F6B8CDBB7840}" destId="{FD77B0E6-DE21-4A4E-A5CD-3B7BF60C1904}" srcOrd="2" destOrd="0" presId="urn:microsoft.com/office/officeart/2005/8/layout/hProcess9"/>
    <dgm:cxn modelId="{2F53C5B5-F953-4A6E-8F57-6788B5E6211E}" type="presParOf" srcId="{6279285A-7BCD-4C0D-9E76-F6B8CDBB7840}" destId="{83BD992D-424E-494E-BF7F-D90FB9C66B0E}" srcOrd="3" destOrd="0" presId="urn:microsoft.com/office/officeart/2005/8/layout/hProcess9"/>
    <dgm:cxn modelId="{AE2283D2-BD94-4683-AAB4-E57C85967855}" type="presParOf" srcId="{6279285A-7BCD-4C0D-9E76-F6B8CDBB7840}" destId="{3B8239FA-9F77-4DAB-BA1F-E34FCCF8B20A}"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CD1641-AC83-4CE4-8FAF-DC9FDFE211DA}" type="doc">
      <dgm:prSet loTypeId="urn:microsoft.com/office/officeart/2005/8/layout/hProcess9" loCatId="process" qsTypeId="urn:microsoft.com/office/officeart/2005/8/quickstyle/simple1" qsCatId="simple" csTypeId="urn:microsoft.com/office/officeart/2005/8/colors/colorful4" csCatId="colorful" phldr="1"/>
      <dgm:spPr/>
      <dgm:t>
        <a:bodyPr/>
        <a:lstStyle/>
        <a:p>
          <a:endParaRPr lang="it-IT"/>
        </a:p>
      </dgm:t>
    </dgm:pt>
    <dgm:pt modelId="{C7D5226A-D769-45CB-8753-9B0B04BC74F5}">
      <dgm:prSet phldrT="[Testo]"/>
      <dgm:spPr/>
      <dgm:t>
        <a:bodyPr/>
        <a:lstStyle/>
        <a:p>
          <a:r>
            <a:rPr lang="it-IT" dirty="0" smtClean="0"/>
            <a:t>Legge 241/1990</a:t>
          </a:r>
          <a:endParaRPr lang="it-IT" dirty="0"/>
        </a:p>
      </dgm:t>
    </dgm:pt>
    <dgm:pt modelId="{B79E4E82-39EA-4726-90A2-9998F524E27E}" type="parTrans" cxnId="{25D2DECB-B179-4990-AB3B-F151D0D06E0E}">
      <dgm:prSet/>
      <dgm:spPr/>
      <dgm:t>
        <a:bodyPr/>
        <a:lstStyle/>
        <a:p>
          <a:endParaRPr lang="it-IT"/>
        </a:p>
      </dgm:t>
    </dgm:pt>
    <dgm:pt modelId="{7B4F5EC7-0808-4AFA-B6B0-0AA013572D78}" type="sibTrans" cxnId="{25D2DECB-B179-4990-AB3B-F151D0D06E0E}">
      <dgm:prSet/>
      <dgm:spPr/>
      <dgm:t>
        <a:bodyPr/>
        <a:lstStyle/>
        <a:p>
          <a:endParaRPr lang="it-IT"/>
        </a:p>
      </dgm:t>
    </dgm:pt>
    <dgm:pt modelId="{D7A1A408-4D2B-4480-8275-60ADFA7FA31B}">
      <dgm:prSet phldrT="[Testo]"/>
      <dgm:spPr/>
      <dgm:t>
        <a:bodyPr/>
        <a:lstStyle/>
        <a:p>
          <a:r>
            <a:rPr lang="it-IT" dirty="0" err="1" smtClean="0"/>
            <a:t>d.Lgs</a:t>
          </a:r>
          <a:r>
            <a:rPr lang="it-IT" dirty="0" smtClean="0"/>
            <a:t> 150/2009</a:t>
          </a:r>
          <a:endParaRPr lang="it-IT" dirty="0"/>
        </a:p>
      </dgm:t>
    </dgm:pt>
    <dgm:pt modelId="{29887173-44E0-406B-BE07-36DAD3C39482}" type="parTrans" cxnId="{93486E20-CB9C-4723-8AE8-983D4DD85F5D}">
      <dgm:prSet/>
      <dgm:spPr/>
      <dgm:t>
        <a:bodyPr/>
        <a:lstStyle/>
        <a:p>
          <a:endParaRPr lang="it-IT"/>
        </a:p>
      </dgm:t>
    </dgm:pt>
    <dgm:pt modelId="{0498D604-096C-44D0-BD9D-0A6FB795C2CB}" type="sibTrans" cxnId="{93486E20-CB9C-4723-8AE8-983D4DD85F5D}">
      <dgm:prSet/>
      <dgm:spPr/>
      <dgm:t>
        <a:bodyPr/>
        <a:lstStyle/>
        <a:p>
          <a:endParaRPr lang="it-IT"/>
        </a:p>
      </dgm:t>
    </dgm:pt>
    <dgm:pt modelId="{9D93EC38-C4FA-4687-BFFE-7310305F8AA8}">
      <dgm:prSet phldrT="[Testo]"/>
      <dgm:spPr/>
      <dgm:t>
        <a:bodyPr/>
        <a:lstStyle/>
        <a:p>
          <a:r>
            <a:rPr lang="it-IT" dirty="0" smtClean="0"/>
            <a:t>Legge 190/2012	</a:t>
          </a:r>
          <a:endParaRPr lang="it-IT" dirty="0"/>
        </a:p>
      </dgm:t>
    </dgm:pt>
    <dgm:pt modelId="{FF837C2D-B89D-4128-B4DC-22A08AED9823}" type="parTrans" cxnId="{FF2DC0FB-4F1B-41CC-9B32-10A3F859915F}">
      <dgm:prSet/>
      <dgm:spPr/>
      <dgm:t>
        <a:bodyPr/>
        <a:lstStyle/>
        <a:p>
          <a:endParaRPr lang="it-IT"/>
        </a:p>
      </dgm:t>
    </dgm:pt>
    <dgm:pt modelId="{1396E44F-B942-42C8-98D3-5C743AB1DDD9}" type="sibTrans" cxnId="{FF2DC0FB-4F1B-41CC-9B32-10A3F859915F}">
      <dgm:prSet/>
      <dgm:spPr/>
      <dgm:t>
        <a:bodyPr/>
        <a:lstStyle/>
        <a:p>
          <a:endParaRPr lang="it-IT"/>
        </a:p>
      </dgm:t>
    </dgm:pt>
    <dgm:pt modelId="{14D3F537-8260-4429-BDA8-5CACE153DF81}">
      <dgm:prSet/>
      <dgm:spPr/>
      <dgm:t>
        <a:bodyPr/>
        <a:lstStyle/>
        <a:p>
          <a:r>
            <a:rPr lang="it-IT" dirty="0" smtClean="0"/>
            <a:t>d.lgs. 33/2013</a:t>
          </a:r>
          <a:endParaRPr lang="it-IT" dirty="0"/>
        </a:p>
      </dgm:t>
    </dgm:pt>
    <dgm:pt modelId="{807F2678-2CDB-4532-A0B3-CA3C44C62142}" type="parTrans" cxnId="{4133BD6D-7CFF-4AC0-B9E5-34731D7D23C9}">
      <dgm:prSet/>
      <dgm:spPr/>
      <dgm:t>
        <a:bodyPr/>
        <a:lstStyle/>
        <a:p>
          <a:endParaRPr lang="it-IT"/>
        </a:p>
      </dgm:t>
    </dgm:pt>
    <dgm:pt modelId="{19DEA95A-E6C8-489D-8F7B-89AAED36313A}" type="sibTrans" cxnId="{4133BD6D-7CFF-4AC0-B9E5-34731D7D23C9}">
      <dgm:prSet/>
      <dgm:spPr/>
      <dgm:t>
        <a:bodyPr/>
        <a:lstStyle/>
        <a:p>
          <a:endParaRPr lang="it-IT"/>
        </a:p>
      </dgm:t>
    </dgm:pt>
    <dgm:pt modelId="{7704B2D3-B28E-4E04-9637-9B6EB1DAB463}">
      <dgm:prSet custT="1"/>
      <dgm:spPr/>
      <dgm:t>
        <a:bodyPr/>
        <a:lstStyle/>
        <a:p>
          <a:r>
            <a:rPr lang="it-IT" sz="2000" b="1" dirty="0" smtClean="0"/>
            <a:t>L. 124/2015</a:t>
          </a:r>
          <a:endParaRPr lang="it-IT" sz="2000" b="1" dirty="0"/>
        </a:p>
      </dgm:t>
    </dgm:pt>
    <dgm:pt modelId="{B7C6E925-8287-42EB-BEC7-8E930C490280}" type="parTrans" cxnId="{53F5AB99-B8E7-4147-95CC-A22DEE7D0723}">
      <dgm:prSet/>
      <dgm:spPr/>
      <dgm:t>
        <a:bodyPr/>
        <a:lstStyle/>
        <a:p>
          <a:endParaRPr lang="it-IT"/>
        </a:p>
      </dgm:t>
    </dgm:pt>
    <dgm:pt modelId="{68DDCB13-1113-408B-A648-F06ABBEB6E2E}" type="sibTrans" cxnId="{53F5AB99-B8E7-4147-95CC-A22DEE7D0723}">
      <dgm:prSet/>
      <dgm:spPr/>
      <dgm:t>
        <a:bodyPr/>
        <a:lstStyle/>
        <a:p>
          <a:endParaRPr lang="it-IT"/>
        </a:p>
      </dgm:t>
    </dgm:pt>
    <dgm:pt modelId="{592AC9B8-3520-48D4-BA08-B92CE1F6AD6C}" type="pres">
      <dgm:prSet presAssocID="{E4CD1641-AC83-4CE4-8FAF-DC9FDFE211DA}" presName="CompostProcess" presStyleCnt="0">
        <dgm:presLayoutVars>
          <dgm:dir/>
          <dgm:resizeHandles val="exact"/>
        </dgm:presLayoutVars>
      </dgm:prSet>
      <dgm:spPr/>
      <dgm:t>
        <a:bodyPr/>
        <a:lstStyle/>
        <a:p>
          <a:endParaRPr lang="it-IT"/>
        </a:p>
      </dgm:t>
    </dgm:pt>
    <dgm:pt modelId="{A2381FB9-9DE5-43B1-B874-CDB62CEBD97F}" type="pres">
      <dgm:prSet presAssocID="{E4CD1641-AC83-4CE4-8FAF-DC9FDFE211DA}" presName="arrow" presStyleLbl="bgShp" presStyleIdx="0" presStyleCnt="1" custScaleX="117647"/>
      <dgm:spPr/>
    </dgm:pt>
    <dgm:pt modelId="{A44F2524-82B4-4948-87A7-648191D50F90}" type="pres">
      <dgm:prSet presAssocID="{E4CD1641-AC83-4CE4-8FAF-DC9FDFE211DA}" presName="linearProcess" presStyleCnt="0"/>
      <dgm:spPr/>
    </dgm:pt>
    <dgm:pt modelId="{3ADE643C-41AD-4782-8D5F-9F7A0F6E9967}" type="pres">
      <dgm:prSet presAssocID="{C7D5226A-D769-45CB-8753-9B0B04BC74F5}" presName="textNode" presStyleLbl="node1" presStyleIdx="0" presStyleCnt="5" custScaleX="61593" custScaleY="70874">
        <dgm:presLayoutVars>
          <dgm:bulletEnabled val="1"/>
        </dgm:presLayoutVars>
      </dgm:prSet>
      <dgm:spPr/>
      <dgm:t>
        <a:bodyPr/>
        <a:lstStyle/>
        <a:p>
          <a:endParaRPr lang="it-IT"/>
        </a:p>
      </dgm:t>
    </dgm:pt>
    <dgm:pt modelId="{3253F4C8-FCDC-4744-89A6-CB03782B295C}" type="pres">
      <dgm:prSet presAssocID="{7B4F5EC7-0808-4AFA-B6B0-0AA013572D78}" presName="sibTrans" presStyleCnt="0"/>
      <dgm:spPr/>
    </dgm:pt>
    <dgm:pt modelId="{557BAE41-8520-4094-AA91-0F38EAB7AA11}" type="pres">
      <dgm:prSet presAssocID="{D7A1A408-4D2B-4480-8275-60ADFA7FA31B}" presName="textNode" presStyleLbl="node1" presStyleIdx="1" presStyleCnt="5" custScaleX="61593" custScaleY="70874">
        <dgm:presLayoutVars>
          <dgm:bulletEnabled val="1"/>
        </dgm:presLayoutVars>
      </dgm:prSet>
      <dgm:spPr/>
      <dgm:t>
        <a:bodyPr/>
        <a:lstStyle/>
        <a:p>
          <a:endParaRPr lang="it-IT"/>
        </a:p>
      </dgm:t>
    </dgm:pt>
    <dgm:pt modelId="{0EC1A907-D0A6-4BDC-AF67-EA0A0B5B8D20}" type="pres">
      <dgm:prSet presAssocID="{0498D604-096C-44D0-BD9D-0A6FB795C2CB}" presName="sibTrans" presStyleCnt="0"/>
      <dgm:spPr/>
    </dgm:pt>
    <dgm:pt modelId="{0D658E53-F570-4C0D-A768-0E8EDADF94BD}" type="pres">
      <dgm:prSet presAssocID="{9D93EC38-C4FA-4687-BFFE-7310305F8AA8}" presName="textNode" presStyleLbl="node1" presStyleIdx="2" presStyleCnt="5" custScaleX="61593" custScaleY="70874">
        <dgm:presLayoutVars>
          <dgm:bulletEnabled val="1"/>
        </dgm:presLayoutVars>
      </dgm:prSet>
      <dgm:spPr/>
      <dgm:t>
        <a:bodyPr/>
        <a:lstStyle/>
        <a:p>
          <a:endParaRPr lang="it-IT"/>
        </a:p>
      </dgm:t>
    </dgm:pt>
    <dgm:pt modelId="{EA3CC916-9EEB-44A0-B405-F3BBFED562D3}" type="pres">
      <dgm:prSet presAssocID="{1396E44F-B942-42C8-98D3-5C743AB1DDD9}" presName="sibTrans" presStyleCnt="0"/>
      <dgm:spPr/>
    </dgm:pt>
    <dgm:pt modelId="{8754D3D1-317D-4EDC-9E0A-6986B5022134}" type="pres">
      <dgm:prSet presAssocID="{14D3F537-8260-4429-BDA8-5CACE153DF81}" presName="textNode" presStyleLbl="node1" presStyleIdx="3" presStyleCnt="5" custScaleX="61593" custScaleY="70874">
        <dgm:presLayoutVars>
          <dgm:bulletEnabled val="1"/>
        </dgm:presLayoutVars>
      </dgm:prSet>
      <dgm:spPr/>
      <dgm:t>
        <a:bodyPr/>
        <a:lstStyle/>
        <a:p>
          <a:endParaRPr lang="it-IT"/>
        </a:p>
      </dgm:t>
    </dgm:pt>
    <dgm:pt modelId="{C92ACCE6-23CF-4274-9A85-6CB613FF7F4D}" type="pres">
      <dgm:prSet presAssocID="{19DEA95A-E6C8-489D-8F7B-89AAED36313A}" presName="sibTrans" presStyleCnt="0"/>
      <dgm:spPr/>
    </dgm:pt>
    <dgm:pt modelId="{C3121F30-DD21-4BF5-9D4F-8175A0421725}" type="pres">
      <dgm:prSet presAssocID="{7704B2D3-B28E-4E04-9637-9B6EB1DAB463}" presName="textNode" presStyleLbl="node1" presStyleIdx="4" presStyleCnt="5" custScaleX="90452" custScaleY="70874" custLinFactNeighborX="-69304" custLinFactNeighborY="0">
        <dgm:presLayoutVars>
          <dgm:bulletEnabled val="1"/>
        </dgm:presLayoutVars>
      </dgm:prSet>
      <dgm:spPr/>
      <dgm:t>
        <a:bodyPr/>
        <a:lstStyle/>
        <a:p>
          <a:endParaRPr lang="it-IT"/>
        </a:p>
      </dgm:t>
    </dgm:pt>
  </dgm:ptLst>
  <dgm:cxnLst>
    <dgm:cxn modelId="{25D2DECB-B179-4990-AB3B-F151D0D06E0E}" srcId="{E4CD1641-AC83-4CE4-8FAF-DC9FDFE211DA}" destId="{C7D5226A-D769-45CB-8753-9B0B04BC74F5}" srcOrd="0" destOrd="0" parTransId="{B79E4E82-39EA-4726-90A2-9998F524E27E}" sibTransId="{7B4F5EC7-0808-4AFA-B6B0-0AA013572D78}"/>
    <dgm:cxn modelId="{4133BD6D-7CFF-4AC0-B9E5-34731D7D23C9}" srcId="{E4CD1641-AC83-4CE4-8FAF-DC9FDFE211DA}" destId="{14D3F537-8260-4429-BDA8-5CACE153DF81}" srcOrd="3" destOrd="0" parTransId="{807F2678-2CDB-4532-A0B3-CA3C44C62142}" sibTransId="{19DEA95A-E6C8-489D-8F7B-89AAED36313A}"/>
    <dgm:cxn modelId="{F362A968-A683-4D30-A3FF-D3BD78219452}" type="presOf" srcId="{14D3F537-8260-4429-BDA8-5CACE153DF81}" destId="{8754D3D1-317D-4EDC-9E0A-6986B5022134}" srcOrd="0" destOrd="0" presId="urn:microsoft.com/office/officeart/2005/8/layout/hProcess9"/>
    <dgm:cxn modelId="{FF2DC0FB-4F1B-41CC-9B32-10A3F859915F}" srcId="{E4CD1641-AC83-4CE4-8FAF-DC9FDFE211DA}" destId="{9D93EC38-C4FA-4687-BFFE-7310305F8AA8}" srcOrd="2" destOrd="0" parTransId="{FF837C2D-B89D-4128-B4DC-22A08AED9823}" sibTransId="{1396E44F-B942-42C8-98D3-5C743AB1DDD9}"/>
    <dgm:cxn modelId="{80A3C1E4-E8CC-41C2-9195-1C3AD5DB0D90}" type="presOf" srcId="{D7A1A408-4D2B-4480-8275-60ADFA7FA31B}" destId="{557BAE41-8520-4094-AA91-0F38EAB7AA11}" srcOrd="0" destOrd="0" presId="urn:microsoft.com/office/officeart/2005/8/layout/hProcess9"/>
    <dgm:cxn modelId="{FC1BEE89-4D10-4329-A521-F02C64753EA7}" type="presOf" srcId="{9D93EC38-C4FA-4687-BFFE-7310305F8AA8}" destId="{0D658E53-F570-4C0D-A768-0E8EDADF94BD}" srcOrd="0" destOrd="0" presId="urn:microsoft.com/office/officeart/2005/8/layout/hProcess9"/>
    <dgm:cxn modelId="{C006718B-0F3E-4601-A446-72E513E24085}" type="presOf" srcId="{7704B2D3-B28E-4E04-9637-9B6EB1DAB463}" destId="{C3121F30-DD21-4BF5-9D4F-8175A0421725}" srcOrd="0" destOrd="0" presId="urn:microsoft.com/office/officeart/2005/8/layout/hProcess9"/>
    <dgm:cxn modelId="{B2113045-D963-405B-9004-DAC549DF33B6}" type="presOf" srcId="{E4CD1641-AC83-4CE4-8FAF-DC9FDFE211DA}" destId="{592AC9B8-3520-48D4-BA08-B92CE1F6AD6C}" srcOrd="0" destOrd="0" presId="urn:microsoft.com/office/officeart/2005/8/layout/hProcess9"/>
    <dgm:cxn modelId="{53F5AB99-B8E7-4147-95CC-A22DEE7D0723}" srcId="{E4CD1641-AC83-4CE4-8FAF-DC9FDFE211DA}" destId="{7704B2D3-B28E-4E04-9637-9B6EB1DAB463}" srcOrd="4" destOrd="0" parTransId="{B7C6E925-8287-42EB-BEC7-8E930C490280}" sibTransId="{68DDCB13-1113-408B-A648-F06ABBEB6E2E}"/>
    <dgm:cxn modelId="{10D1DA46-2EB0-4746-9FD5-F9665F705D9D}" type="presOf" srcId="{C7D5226A-D769-45CB-8753-9B0B04BC74F5}" destId="{3ADE643C-41AD-4782-8D5F-9F7A0F6E9967}" srcOrd="0" destOrd="0" presId="urn:microsoft.com/office/officeart/2005/8/layout/hProcess9"/>
    <dgm:cxn modelId="{93486E20-CB9C-4723-8AE8-983D4DD85F5D}" srcId="{E4CD1641-AC83-4CE4-8FAF-DC9FDFE211DA}" destId="{D7A1A408-4D2B-4480-8275-60ADFA7FA31B}" srcOrd="1" destOrd="0" parTransId="{29887173-44E0-406B-BE07-36DAD3C39482}" sibTransId="{0498D604-096C-44D0-BD9D-0A6FB795C2CB}"/>
    <dgm:cxn modelId="{9ED98FFA-2570-4A2E-944E-17B5ECB86056}" type="presParOf" srcId="{592AC9B8-3520-48D4-BA08-B92CE1F6AD6C}" destId="{A2381FB9-9DE5-43B1-B874-CDB62CEBD97F}" srcOrd="0" destOrd="0" presId="urn:microsoft.com/office/officeart/2005/8/layout/hProcess9"/>
    <dgm:cxn modelId="{C594FB90-7784-4603-8CAC-460D20034995}" type="presParOf" srcId="{592AC9B8-3520-48D4-BA08-B92CE1F6AD6C}" destId="{A44F2524-82B4-4948-87A7-648191D50F90}" srcOrd="1" destOrd="0" presId="urn:microsoft.com/office/officeart/2005/8/layout/hProcess9"/>
    <dgm:cxn modelId="{631EA665-E611-4ABD-B46E-63546FB9BB65}" type="presParOf" srcId="{A44F2524-82B4-4948-87A7-648191D50F90}" destId="{3ADE643C-41AD-4782-8D5F-9F7A0F6E9967}" srcOrd="0" destOrd="0" presId="urn:microsoft.com/office/officeart/2005/8/layout/hProcess9"/>
    <dgm:cxn modelId="{20FB767E-AF4C-4E53-A5EB-CDEE9618F077}" type="presParOf" srcId="{A44F2524-82B4-4948-87A7-648191D50F90}" destId="{3253F4C8-FCDC-4744-89A6-CB03782B295C}" srcOrd="1" destOrd="0" presId="urn:microsoft.com/office/officeart/2005/8/layout/hProcess9"/>
    <dgm:cxn modelId="{636111F4-8EC3-4CD4-B2DE-D973BDE8024A}" type="presParOf" srcId="{A44F2524-82B4-4948-87A7-648191D50F90}" destId="{557BAE41-8520-4094-AA91-0F38EAB7AA11}" srcOrd="2" destOrd="0" presId="urn:microsoft.com/office/officeart/2005/8/layout/hProcess9"/>
    <dgm:cxn modelId="{DDCE9E1B-33B9-423B-B53A-8B66DAD59238}" type="presParOf" srcId="{A44F2524-82B4-4948-87A7-648191D50F90}" destId="{0EC1A907-D0A6-4BDC-AF67-EA0A0B5B8D20}" srcOrd="3" destOrd="0" presId="urn:microsoft.com/office/officeart/2005/8/layout/hProcess9"/>
    <dgm:cxn modelId="{09AA9ADC-069A-4820-8C7C-82878AA336DF}" type="presParOf" srcId="{A44F2524-82B4-4948-87A7-648191D50F90}" destId="{0D658E53-F570-4C0D-A768-0E8EDADF94BD}" srcOrd="4" destOrd="0" presId="urn:microsoft.com/office/officeart/2005/8/layout/hProcess9"/>
    <dgm:cxn modelId="{8C55F465-EF28-4202-ABD6-877CF2BE72DB}" type="presParOf" srcId="{A44F2524-82B4-4948-87A7-648191D50F90}" destId="{EA3CC916-9EEB-44A0-B405-F3BBFED562D3}" srcOrd="5" destOrd="0" presId="urn:microsoft.com/office/officeart/2005/8/layout/hProcess9"/>
    <dgm:cxn modelId="{79D00B09-5D14-47D4-A507-6BD9887F2F66}" type="presParOf" srcId="{A44F2524-82B4-4948-87A7-648191D50F90}" destId="{8754D3D1-317D-4EDC-9E0A-6986B5022134}" srcOrd="6" destOrd="0" presId="urn:microsoft.com/office/officeart/2005/8/layout/hProcess9"/>
    <dgm:cxn modelId="{B740C17D-AD51-4CC5-9934-9B7F1E05C930}" type="presParOf" srcId="{A44F2524-82B4-4948-87A7-648191D50F90}" destId="{C92ACCE6-23CF-4274-9A85-6CB613FF7F4D}" srcOrd="7" destOrd="0" presId="urn:microsoft.com/office/officeart/2005/8/layout/hProcess9"/>
    <dgm:cxn modelId="{1FD30FF6-A84B-4F2E-BA7E-B7CB73064B5B}" type="presParOf" srcId="{A44F2524-82B4-4948-87A7-648191D50F90}" destId="{C3121F30-DD21-4BF5-9D4F-8175A0421725}"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D0748-1FC2-4FF2-946F-9A215A6A70B1}">
      <dsp:nvSpPr>
        <dsp:cNvPr id="0" name=""/>
        <dsp:cNvSpPr/>
      </dsp:nvSpPr>
      <dsp:spPr>
        <a:xfrm>
          <a:off x="457199" y="0"/>
          <a:ext cx="5181600" cy="4064000"/>
        </a:xfrm>
        <a:prstGeom prst="rightArrow">
          <a:avLst/>
        </a:prstGeom>
        <a:solidFill>
          <a:srgbClr val="FFFF00"/>
        </a:solidFill>
        <a:ln>
          <a:noFill/>
        </a:ln>
        <a:effectLst/>
      </dsp:spPr>
      <dsp:style>
        <a:lnRef idx="0">
          <a:scrgbClr r="0" g="0" b="0"/>
        </a:lnRef>
        <a:fillRef idx="1">
          <a:scrgbClr r="0" g="0" b="0"/>
        </a:fillRef>
        <a:effectRef idx="0">
          <a:scrgbClr r="0" g="0" b="0"/>
        </a:effectRef>
        <a:fontRef idx="minor"/>
      </dsp:style>
    </dsp:sp>
    <dsp:sp modelId="{FA06215B-6C39-439C-A905-5FE420C7E188}">
      <dsp:nvSpPr>
        <dsp:cNvPr id="0" name=""/>
        <dsp:cNvSpPr/>
      </dsp:nvSpPr>
      <dsp:spPr>
        <a:xfrm>
          <a:off x="6548" y="1219199"/>
          <a:ext cx="1962150" cy="1625600"/>
        </a:xfrm>
        <a:prstGeom prst="roundRect">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it-IT" sz="2500" kern="1200" dirty="0" smtClean="0"/>
            <a:t>trasparenza</a:t>
          </a:r>
          <a:endParaRPr lang="it-IT" sz="2500" kern="1200" dirty="0"/>
        </a:p>
      </dsp:txBody>
      <dsp:txXfrm>
        <a:off x="85903" y="1298554"/>
        <a:ext cx="1803440" cy="1466890"/>
      </dsp:txXfrm>
    </dsp:sp>
    <dsp:sp modelId="{FD77B0E6-DE21-4A4E-A5CD-3B7BF60C1904}">
      <dsp:nvSpPr>
        <dsp:cNvPr id="0" name=""/>
        <dsp:cNvSpPr/>
      </dsp:nvSpPr>
      <dsp:spPr>
        <a:xfrm>
          <a:off x="2066925" y="1219199"/>
          <a:ext cx="1962150" cy="1625600"/>
        </a:xfrm>
        <a:prstGeom prst="roundRect">
          <a:avLst/>
        </a:prstGeom>
        <a:solidFill>
          <a:schemeClr val="accent1">
            <a:hueOff val="0"/>
            <a:satOff val="0"/>
            <a:lumOff val="0"/>
            <a:alphaOff val="0"/>
          </a:schemeClr>
        </a:solidFill>
        <a:ln w="25400" cap="flat" cmpd="sng" algn="ctr">
          <a:solidFill>
            <a:schemeClr val="tx2">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it-IT" sz="2500" kern="1200" dirty="0" smtClean="0"/>
            <a:t>Open data</a:t>
          </a:r>
          <a:endParaRPr lang="it-IT" sz="2500" kern="1200" dirty="0"/>
        </a:p>
      </dsp:txBody>
      <dsp:txXfrm>
        <a:off x="2146280" y="1298554"/>
        <a:ext cx="1803440" cy="1466890"/>
      </dsp:txXfrm>
    </dsp:sp>
    <dsp:sp modelId="{3B8239FA-9F77-4DAB-BA1F-E34FCCF8B20A}">
      <dsp:nvSpPr>
        <dsp:cNvPr id="0" name=""/>
        <dsp:cNvSpPr/>
      </dsp:nvSpPr>
      <dsp:spPr>
        <a:xfrm>
          <a:off x="4127301" y="1219199"/>
          <a:ext cx="1962150" cy="1625600"/>
        </a:xfrm>
        <a:prstGeom prst="roundRect">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it-IT" sz="2500" kern="1200" dirty="0" smtClean="0">
              <a:solidFill>
                <a:schemeClr val="tx2">
                  <a:lumMod val="75000"/>
                </a:schemeClr>
              </a:solidFill>
            </a:rPr>
            <a:t>Open </a:t>
          </a:r>
          <a:r>
            <a:rPr lang="it-IT" sz="2500" kern="1200" dirty="0" err="1" smtClean="0">
              <a:solidFill>
                <a:schemeClr val="tx2">
                  <a:lumMod val="75000"/>
                </a:schemeClr>
              </a:solidFill>
            </a:rPr>
            <a:t>government</a:t>
          </a:r>
          <a:endParaRPr lang="it-IT" sz="2500" kern="1200" dirty="0">
            <a:solidFill>
              <a:schemeClr val="tx2">
                <a:lumMod val="75000"/>
              </a:schemeClr>
            </a:solidFill>
          </a:endParaRPr>
        </a:p>
      </dsp:txBody>
      <dsp:txXfrm>
        <a:off x="4206656" y="1298554"/>
        <a:ext cx="1803440" cy="14668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381FB9-9DE5-43B1-B874-CDB62CEBD97F}">
      <dsp:nvSpPr>
        <dsp:cNvPr id="0" name=""/>
        <dsp:cNvSpPr/>
      </dsp:nvSpPr>
      <dsp:spPr>
        <a:xfrm>
          <a:off x="1" y="0"/>
          <a:ext cx="6288356" cy="4064000"/>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DE643C-41AD-4782-8D5F-9F7A0F6E9967}">
      <dsp:nvSpPr>
        <dsp:cNvPr id="0" name=""/>
        <dsp:cNvSpPr/>
      </dsp:nvSpPr>
      <dsp:spPr>
        <a:xfrm>
          <a:off x="355" y="1455936"/>
          <a:ext cx="1087065" cy="115212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sz="1600" kern="1200" dirty="0" smtClean="0"/>
            <a:t>Legge 241/1990</a:t>
          </a:r>
          <a:endParaRPr lang="it-IT" sz="1600" kern="1200" dirty="0"/>
        </a:p>
      </dsp:txBody>
      <dsp:txXfrm>
        <a:off x="53421" y="1509002"/>
        <a:ext cx="980933" cy="1045995"/>
      </dsp:txXfrm>
    </dsp:sp>
    <dsp:sp modelId="{557BAE41-8520-4094-AA91-0F38EAB7AA11}">
      <dsp:nvSpPr>
        <dsp:cNvPr id="0" name=""/>
        <dsp:cNvSpPr/>
      </dsp:nvSpPr>
      <dsp:spPr>
        <a:xfrm>
          <a:off x="1173166" y="1455936"/>
          <a:ext cx="1087065" cy="1152127"/>
        </a:xfrm>
        <a:prstGeom prst="roundRect">
          <a:avLst/>
        </a:prstGeom>
        <a:solidFill>
          <a:schemeClr val="accent4">
            <a:hueOff val="-1116192"/>
            <a:satOff val="6725"/>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sz="1600" kern="1200" dirty="0" err="1" smtClean="0"/>
            <a:t>d.Lgs</a:t>
          </a:r>
          <a:r>
            <a:rPr lang="it-IT" sz="1600" kern="1200" dirty="0" smtClean="0"/>
            <a:t> 150/2009</a:t>
          </a:r>
          <a:endParaRPr lang="it-IT" sz="1600" kern="1200" dirty="0"/>
        </a:p>
      </dsp:txBody>
      <dsp:txXfrm>
        <a:off x="1226232" y="1509002"/>
        <a:ext cx="980933" cy="1045995"/>
      </dsp:txXfrm>
    </dsp:sp>
    <dsp:sp modelId="{0D658E53-F570-4C0D-A768-0E8EDADF94BD}">
      <dsp:nvSpPr>
        <dsp:cNvPr id="0" name=""/>
        <dsp:cNvSpPr/>
      </dsp:nvSpPr>
      <dsp:spPr>
        <a:xfrm>
          <a:off x="2345978" y="1455936"/>
          <a:ext cx="1087065" cy="1152127"/>
        </a:xfrm>
        <a:prstGeom prst="round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sz="1600" kern="1200" dirty="0" smtClean="0"/>
            <a:t>Legge 190/2012	</a:t>
          </a:r>
          <a:endParaRPr lang="it-IT" sz="1600" kern="1200" dirty="0"/>
        </a:p>
      </dsp:txBody>
      <dsp:txXfrm>
        <a:off x="2399044" y="1509002"/>
        <a:ext cx="980933" cy="1045995"/>
      </dsp:txXfrm>
    </dsp:sp>
    <dsp:sp modelId="{8754D3D1-317D-4EDC-9E0A-6986B5022134}">
      <dsp:nvSpPr>
        <dsp:cNvPr id="0" name=""/>
        <dsp:cNvSpPr/>
      </dsp:nvSpPr>
      <dsp:spPr>
        <a:xfrm>
          <a:off x="3518790" y="1455936"/>
          <a:ext cx="1087065" cy="1152127"/>
        </a:xfrm>
        <a:prstGeom prst="roundRect">
          <a:avLst/>
        </a:prstGeom>
        <a:solidFill>
          <a:schemeClr val="accent4">
            <a:hueOff val="-3348577"/>
            <a:satOff val="20174"/>
            <a:lumOff val="16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sz="1600" kern="1200" dirty="0" smtClean="0"/>
            <a:t>d.lgs. 33/2013</a:t>
          </a:r>
          <a:endParaRPr lang="it-IT" sz="1600" kern="1200" dirty="0"/>
        </a:p>
      </dsp:txBody>
      <dsp:txXfrm>
        <a:off x="3571856" y="1509002"/>
        <a:ext cx="980933" cy="1045995"/>
      </dsp:txXfrm>
    </dsp:sp>
    <dsp:sp modelId="{C3121F30-DD21-4BF5-9D4F-8175A0421725}">
      <dsp:nvSpPr>
        <dsp:cNvPr id="0" name=""/>
        <dsp:cNvSpPr/>
      </dsp:nvSpPr>
      <dsp:spPr>
        <a:xfrm>
          <a:off x="4632176" y="1455936"/>
          <a:ext cx="1596402" cy="1152127"/>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t-IT" sz="2000" b="1" kern="1200" dirty="0" smtClean="0"/>
            <a:t>L. 124/2015</a:t>
          </a:r>
          <a:endParaRPr lang="it-IT" sz="2000" b="1" kern="1200" dirty="0"/>
        </a:p>
      </dsp:txBody>
      <dsp:txXfrm>
        <a:off x="4688418" y="1512178"/>
        <a:ext cx="1483918" cy="103964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6889"/>
          </a:xfrm>
          <a:prstGeom prst="rect">
            <a:avLst/>
          </a:prstGeom>
        </p:spPr>
        <p:txBody>
          <a:bodyPr vert="horz" lIns="91417" tIns="45708" rIns="91417" bIns="45708" rtlCol="0"/>
          <a:lstStyle>
            <a:lvl1pPr algn="l">
              <a:defRPr sz="1200"/>
            </a:lvl1pPr>
          </a:lstStyle>
          <a:p>
            <a:pPr>
              <a:defRPr/>
            </a:pPr>
            <a:endParaRPr lang="it-IT"/>
          </a:p>
        </p:txBody>
      </p:sp>
      <p:sp>
        <p:nvSpPr>
          <p:cNvPr id="3" name="Segnaposto data 2"/>
          <p:cNvSpPr>
            <a:spLocks noGrp="1"/>
          </p:cNvSpPr>
          <p:nvPr>
            <p:ph type="dt" sz="quarter" idx="1"/>
          </p:nvPr>
        </p:nvSpPr>
        <p:spPr>
          <a:xfrm>
            <a:off x="3849689" y="0"/>
            <a:ext cx="2946400" cy="496889"/>
          </a:xfrm>
          <a:prstGeom prst="rect">
            <a:avLst/>
          </a:prstGeom>
        </p:spPr>
        <p:txBody>
          <a:bodyPr vert="horz" lIns="91417" tIns="45708" rIns="91417" bIns="45708" rtlCol="0"/>
          <a:lstStyle>
            <a:lvl1pPr algn="r">
              <a:defRPr sz="1200" smtClean="0"/>
            </a:lvl1pPr>
          </a:lstStyle>
          <a:p>
            <a:pPr>
              <a:defRPr/>
            </a:pPr>
            <a:fld id="{ADA6EFAC-432C-4DC6-8135-41929F41AB2E}" type="datetimeFigureOut">
              <a:rPr lang="it-IT"/>
              <a:pPr>
                <a:defRPr/>
              </a:pPr>
              <a:t>14/09/2016</a:t>
            </a:fld>
            <a:endParaRPr lang="it-IT"/>
          </a:p>
        </p:txBody>
      </p:sp>
      <p:sp>
        <p:nvSpPr>
          <p:cNvPr id="4" name="Segnaposto piè di pagina 3"/>
          <p:cNvSpPr>
            <a:spLocks noGrp="1"/>
          </p:cNvSpPr>
          <p:nvPr>
            <p:ph type="ftr" sz="quarter" idx="2"/>
          </p:nvPr>
        </p:nvSpPr>
        <p:spPr>
          <a:xfrm>
            <a:off x="0" y="9428165"/>
            <a:ext cx="2946400" cy="496888"/>
          </a:xfrm>
          <a:prstGeom prst="rect">
            <a:avLst/>
          </a:prstGeom>
        </p:spPr>
        <p:txBody>
          <a:bodyPr vert="horz" lIns="91417" tIns="45708" rIns="91417" bIns="45708" rtlCol="0" anchor="b"/>
          <a:lstStyle>
            <a:lvl1pPr algn="l">
              <a:defRPr sz="1200"/>
            </a:lvl1pPr>
          </a:lstStyle>
          <a:p>
            <a:pPr>
              <a:defRPr/>
            </a:pPr>
            <a:endParaRPr lang="it-IT"/>
          </a:p>
        </p:txBody>
      </p:sp>
      <p:sp>
        <p:nvSpPr>
          <p:cNvPr id="5" name="Segnaposto numero diapositiva 4"/>
          <p:cNvSpPr>
            <a:spLocks noGrp="1"/>
          </p:cNvSpPr>
          <p:nvPr>
            <p:ph type="sldNum" sz="quarter" idx="3"/>
          </p:nvPr>
        </p:nvSpPr>
        <p:spPr>
          <a:xfrm>
            <a:off x="3849689" y="9428165"/>
            <a:ext cx="2946400" cy="496888"/>
          </a:xfrm>
          <a:prstGeom prst="rect">
            <a:avLst/>
          </a:prstGeom>
        </p:spPr>
        <p:txBody>
          <a:bodyPr vert="horz" lIns="91417" tIns="45708" rIns="91417" bIns="45708" rtlCol="0" anchor="b"/>
          <a:lstStyle>
            <a:lvl1pPr algn="r">
              <a:defRPr sz="1200" smtClean="0"/>
            </a:lvl1pPr>
          </a:lstStyle>
          <a:p>
            <a:pPr>
              <a:defRPr/>
            </a:pPr>
            <a:fld id="{AAA354CA-6C5E-43F5-9709-A6818305AB90}" type="slidenum">
              <a:rPr lang="it-IT"/>
              <a:pPr>
                <a:defRPr/>
              </a:pPr>
              <a:t>‹N›</a:t>
            </a:fld>
            <a:endParaRPr lang="it-IT"/>
          </a:p>
        </p:txBody>
      </p:sp>
    </p:spTree>
    <p:extLst>
      <p:ext uri="{BB962C8B-B14F-4D97-AF65-F5344CB8AC3E}">
        <p14:creationId xmlns:p14="http://schemas.microsoft.com/office/powerpoint/2010/main" val="35802318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6889"/>
          </a:xfrm>
          <a:prstGeom prst="rect">
            <a:avLst/>
          </a:prstGeom>
        </p:spPr>
        <p:txBody>
          <a:bodyPr vert="horz" lIns="91417" tIns="45708" rIns="91417" bIns="45708" rtlCol="0"/>
          <a:lstStyle>
            <a:lvl1pPr algn="l" fontAlgn="auto">
              <a:spcBef>
                <a:spcPts val="0"/>
              </a:spcBef>
              <a:spcAft>
                <a:spcPts val="0"/>
              </a:spcAft>
              <a:defRPr sz="1200">
                <a:latin typeface="+mn-lt"/>
              </a:defRPr>
            </a:lvl1pPr>
          </a:lstStyle>
          <a:p>
            <a:pPr>
              <a:defRPr/>
            </a:pPr>
            <a:endParaRPr lang="it-IT"/>
          </a:p>
        </p:txBody>
      </p:sp>
      <p:sp>
        <p:nvSpPr>
          <p:cNvPr id="3" name="Segnaposto data 2"/>
          <p:cNvSpPr>
            <a:spLocks noGrp="1"/>
          </p:cNvSpPr>
          <p:nvPr>
            <p:ph type="dt" idx="1"/>
          </p:nvPr>
        </p:nvSpPr>
        <p:spPr>
          <a:xfrm>
            <a:off x="3849689" y="0"/>
            <a:ext cx="2946400" cy="496889"/>
          </a:xfrm>
          <a:prstGeom prst="rect">
            <a:avLst/>
          </a:prstGeom>
        </p:spPr>
        <p:txBody>
          <a:bodyPr vert="horz" lIns="91417" tIns="45708" rIns="91417" bIns="45708" rtlCol="0"/>
          <a:lstStyle>
            <a:lvl1pPr algn="r" fontAlgn="auto">
              <a:spcBef>
                <a:spcPts val="0"/>
              </a:spcBef>
              <a:spcAft>
                <a:spcPts val="0"/>
              </a:spcAft>
              <a:defRPr sz="1200">
                <a:latin typeface="+mn-lt"/>
              </a:defRPr>
            </a:lvl1pPr>
          </a:lstStyle>
          <a:p>
            <a:pPr>
              <a:defRPr/>
            </a:pPr>
            <a:fld id="{97A3D964-69BC-44A1-B94D-914224FD32E5}" type="datetimeFigureOut">
              <a:rPr lang="it-IT"/>
              <a:pPr>
                <a:defRPr/>
              </a:pPr>
              <a:t>14/09/2016</a:t>
            </a:fld>
            <a:endParaRPr lang="it-IT"/>
          </a:p>
        </p:txBody>
      </p:sp>
      <p:sp>
        <p:nvSpPr>
          <p:cNvPr id="4" name="Segnaposto immagine diapositiva 3"/>
          <p:cNvSpPr>
            <a:spLocks noGrp="1" noRot="1" noChangeAspect="1"/>
          </p:cNvSpPr>
          <p:nvPr>
            <p:ph type="sldImg" idx="2"/>
          </p:nvPr>
        </p:nvSpPr>
        <p:spPr>
          <a:xfrm>
            <a:off x="917575" y="744538"/>
            <a:ext cx="4962525" cy="3721100"/>
          </a:xfrm>
          <a:prstGeom prst="rect">
            <a:avLst/>
          </a:prstGeom>
          <a:noFill/>
          <a:ln w="12700">
            <a:solidFill>
              <a:prstClr val="black"/>
            </a:solidFill>
          </a:ln>
        </p:spPr>
        <p:txBody>
          <a:bodyPr vert="horz" lIns="91417" tIns="45708" rIns="91417" bIns="45708" rtlCol="0" anchor="ctr"/>
          <a:lstStyle/>
          <a:p>
            <a:pPr lvl="0"/>
            <a:endParaRPr lang="it-IT" noProof="0"/>
          </a:p>
        </p:txBody>
      </p:sp>
      <p:sp>
        <p:nvSpPr>
          <p:cNvPr id="5" name="Segnaposto note 4"/>
          <p:cNvSpPr>
            <a:spLocks noGrp="1"/>
          </p:cNvSpPr>
          <p:nvPr>
            <p:ph type="body" sz="quarter" idx="3"/>
          </p:nvPr>
        </p:nvSpPr>
        <p:spPr>
          <a:xfrm>
            <a:off x="679453" y="4714878"/>
            <a:ext cx="5438775" cy="4467225"/>
          </a:xfrm>
          <a:prstGeom prst="rect">
            <a:avLst/>
          </a:prstGeom>
        </p:spPr>
        <p:txBody>
          <a:bodyPr vert="horz" lIns="91417" tIns="45708" rIns="91417" bIns="45708" rtlCol="0"/>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a:xfrm>
            <a:off x="0" y="9428165"/>
            <a:ext cx="2946400" cy="496888"/>
          </a:xfrm>
          <a:prstGeom prst="rect">
            <a:avLst/>
          </a:prstGeom>
        </p:spPr>
        <p:txBody>
          <a:bodyPr vert="horz" lIns="91417" tIns="45708" rIns="91417" bIns="45708" rtlCol="0" anchor="b"/>
          <a:lstStyle>
            <a:lvl1pPr algn="l" fontAlgn="auto">
              <a:spcBef>
                <a:spcPts val="0"/>
              </a:spcBef>
              <a:spcAft>
                <a:spcPts val="0"/>
              </a:spcAft>
              <a:defRPr sz="1200">
                <a:latin typeface="+mn-lt"/>
              </a:defRPr>
            </a:lvl1pPr>
          </a:lstStyle>
          <a:p>
            <a:pPr>
              <a:defRPr/>
            </a:pPr>
            <a:endParaRPr lang="it-IT"/>
          </a:p>
        </p:txBody>
      </p:sp>
      <p:sp>
        <p:nvSpPr>
          <p:cNvPr id="7" name="Segnaposto numero diapositiva 6"/>
          <p:cNvSpPr>
            <a:spLocks noGrp="1"/>
          </p:cNvSpPr>
          <p:nvPr>
            <p:ph type="sldNum" sz="quarter" idx="5"/>
          </p:nvPr>
        </p:nvSpPr>
        <p:spPr>
          <a:xfrm>
            <a:off x="3849689" y="9428165"/>
            <a:ext cx="2946400" cy="496888"/>
          </a:xfrm>
          <a:prstGeom prst="rect">
            <a:avLst/>
          </a:prstGeom>
        </p:spPr>
        <p:txBody>
          <a:bodyPr vert="horz" lIns="91417" tIns="45708" rIns="91417" bIns="45708" rtlCol="0" anchor="b"/>
          <a:lstStyle>
            <a:lvl1pPr algn="r" fontAlgn="auto">
              <a:spcBef>
                <a:spcPts val="0"/>
              </a:spcBef>
              <a:spcAft>
                <a:spcPts val="0"/>
              </a:spcAft>
              <a:defRPr sz="1200">
                <a:latin typeface="+mn-lt"/>
              </a:defRPr>
            </a:lvl1pPr>
          </a:lstStyle>
          <a:p>
            <a:pPr>
              <a:defRPr/>
            </a:pPr>
            <a:fld id="{B426A52C-CF03-4DFF-A689-E46365B9483F}" type="slidenum">
              <a:rPr lang="it-IT"/>
              <a:pPr>
                <a:defRPr/>
              </a:pPr>
              <a:t>‹N›</a:t>
            </a:fld>
            <a:endParaRPr lang="it-IT"/>
          </a:p>
        </p:txBody>
      </p:sp>
    </p:spTree>
    <p:extLst>
      <p:ext uri="{BB962C8B-B14F-4D97-AF65-F5344CB8AC3E}">
        <p14:creationId xmlns:p14="http://schemas.microsoft.com/office/powerpoint/2010/main" val="2053291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it-IT" smtClean="0"/>
          </a:p>
        </p:txBody>
      </p:sp>
      <p:sp>
        <p:nvSpPr>
          <p:cNvPr id="2253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56546" indent="-290979" eaLnBrk="0" hangingPunct="0">
              <a:defRPr>
                <a:solidFill>
                  <a:schemeClr val="tx1"/>
                </a:solidFill>
                <a:latin typeface="Arial" pitchFamily="34" charset="0"/>
                <a:ea typeface="ＭＳ Ｐゴシック" pitchFamily="34" charset="-128"/>
              </a:defRPr>
            </a:lvl2pPr>
            <a:lvl3pPr marL="1163917" indent="-232783" eaLnBrk="0" hangingPunct="0">
              <a:defRPr>
                <a:solidFill>
                  <a:schemeClr val="tx1"/>
                </a:solidFill>
                <a:latin typeface="Arial" pitchFamily="34" charset="0"/>
                <a:ea typeface="ＭＳ Ｐゴシック" pitchFamily="34" charset="-128"/>
              </a:defRPr>
            </a:lvl3pPr>
            <a:lvl4pPr marL="1629484" indent="-232783" eaLnBrk="0" hangingPunct="0">
              <a:defRPr>
                <a:solidFill>
                  <a:schemeClr val="tx1"/>
                </a:solidFill>
                <a:latin typeface="Arial" pitchFamily="34" charset="0"/>
                <a:ea typeface="ＭＳ Ｐゴシック" pitchFamily="34" charset="-128"/>
              </a:defRPr>
            </a:lvl4pPr>
            <a:lvl5pPr marL="2095050" indent="-232783" eaLnBrk="0" hangingPunct="0">
              <a:defRPr>
                <a:solidFill>
                  <a:schemeClr val="tx1"/>
                </a:solidFill>
                <a:latin typeface="Arial" pitchFamily="34" charset="0"/>
                <a:ea typeface="ＭＳ Ｐゴシック" pitchFamily="34" charset="-128"/>
              </a:defRPr>
            </a:lvl5pPr>
            <a:lvl6pPr marL="2560617" indent="-232783" defTabSz="465567" eaLnBrk="0" fontAlgn="base" hangingPunct="0">
              <a:spcBef>
                <a:spcPct val="0"/>
              </a:spcBef>
              <a:spcAft>
                <a:spcPct val="0"/>
              </a:spcAft>
              <a:defRPr>
                <a:solidFill>
                  <a:schemeClr val="tx1"/>
                </a:solidFill>
                <a:latin typeface="Arial" pitchFamily="34" charset="0"/>
                <a:ea typeface="ＭＳ Ｐゴシック" pitchFamily="34" charset="-128"/>
              </a:defRPr>
            </a:lvl6pPr>
            <a:lvl7pPr marL="3026184" indent="-232783" defTabSz="465567" eaLnBrk="0" fontAlgn="base" hangingPunct="0">
              <a:spcBef>
                <a:spcPct val="0"/>
              </a:spcBef>
              <a:spcAft>
                <a:spcPct val="0"/>
              </a:spcAft>
              <a:defRPr>
                <a:solidFill>
                  <a:schemeClr val="tx1"/>
                </a:solidFill>
                <a:latin typeface="Arial" pitchFamily="34" charset="0"/>
                <a:ea typeface="ＭＳ Ｐゴシック" pitchFamily="34" charset="-128"/>
              </a:defRPr>
            </a:lvl7pPr>
            <a:lvl8pPr marL="3491751" indent="-232783" defTabSz="465567" eaLnBrk="0" fontAlgn="base" hangingPunct="0">
              <a:spcBef>
                <a:spcPct val="0"/>
              </a:spcBef>
              <a:spcAft>
                <a:spcPct val="0"/>
              </a:spcAft>
              <a:defRPr>
                <a:solidFill>
                  <a:schemeClr val="tx1"/>
                </a:solidFill>
                <a:latin typeface="Arial" pitchFamily="34" charset="0"/>
                <a:ea typeface="ＭＳ Ｐゴシック" pitchFamily="34" charset="-128"/>
              </a:defRPr>
            </a:lvl8pPr>
            <a:lvl9pPr marL="3957317" indent="-232783" defTabSz="465567"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20BE984E-8028-4878-863B-2F72167F7066}" type="slidenum">
              <a:rPr lang="it-IT" altLang="it-IT" smtClean="0"/>
              <a:pPr eaLnBrk="1" hangingPunct="1"/>
              <a:t>5</a:t>
            </a:fld>
            <a:endParaRPr lang="it-IT" altLang="it-IT" smtClean="0"/>
          </a:p>
        </p:txBody>
      </p:sp>
    </p:spTree>
    <p:extLst>
      <p:ext uri="{BB962C8B-B14F-4D97-AF65-F5344CB8AC3E}">
        <p14:creationId xmlns:p14="http://schemas.microsoft.com/office/powerpoint/2010/main" val="2533496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it-IT" smtClean="0"/>
          </a:p>
        </p:txBody>
      </p:sp>
      <p:sp>
        <p:nvSpPr>
          <p:cNvPr id="2458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56546" indent="-290979" eaLnBrk="0" hangingPunct="0">
              <a:defRPr>
                <a:solidFill>
                  <a:schemeClr val="tx1"/>
                </a:solidFill>
                <a:latin typeface="Arial" pitchFamily="34" charset="0"/>
                <a:ea typeface="ＭＳ Ｐゴシック" pitchFamily="34" charset="-128"/>
              </a:defRPr>
            </a:lvl2pPr>
            <a:lvl3pPr marL="1163917" indent="-232783" eaLnBrk="0" hangingPunct="0">
              <a:defRPr>
                <a:solidFill>
                  <a:schemeClr val="tx1"/>
                </a:solidFill>
                <a:latin typeface="Arial" pitchFamily="34" charset="0"/>
                <a:ea typeface="ＭＳ Ｐゴシック" pitchFamily="34" charset="-128"/>
              </a:defRPr>
            </a:lvl3pPr>
            <a:lvl4pPr marL="1629484" indent="-232783" eaLnBrk="0" hangingPunct="0">
              <a:defRPr>
                <a:solidFill>
                  <a:schemeClr val="tx1"/>
                </a:solidFill>
                <a:latin typeface="Arial" pitchFamily="34" charset="0"/>
                <a:ea typeface="ＭＳ Ｐゴシック" pitchFamily="34" charset="-128"/>
              </a:defRPr>
            </a:lvl4pPr>
            <a:lvl5pPr marL="2095050" indent="-232783" eaLnBrk="0" hangingPunct="0">
              <a:defRPr>
                <a:solidFill>
                  <a:schemeClr val="tx1"/>
                </a:solidFill>
                <a:latin typeface="Arial" pitchFamily="34" charset="0"/>
                <a:ea typeface="ＭＳ Ｐゴシック" pitchFamily="34" charset="-128"/>
              </a:defRPr>
            </a:lvl5pPr>
            <a:lvl6pPr marL="2560617" indent="-232783" defTabSz="465567" eaLnBrk="0" fontAlgn="base" hangingPunct="0">
              <a:spcBef>
                <a:spcPct val="0"/>
              </a:spcBef>
              <a:spcAft>
                <a:spcPct val="0"/>
              </a:spcAft>
              <a:defRPr>
                <a:solidFill>
                  <a:schemeClr val="tx1"/>
                </a:solidFill>
                <a:latin typeface="Arial" pitchFamily="34" charset="0"/>
                <a:ea typeface="ＭＳ Ｐゴシック" pitchFamily="34" charset="-128"/>
              </a:defRPr>
            </a:lvl6pPr>
            <a:lvl7pPr marL="3026184" indent="-232783" defTabSz="465567" eaLnBrk="0" fontAlgn="base" hangingPunct="0">
              <a:spcBef>
                <a:spcPct val="0"/>
              </a:spcBef>
              <a:spcAft>
                <a:spcPct val="0"/>
              </a:spcAft>
              <a:defRPr>
                <a:solidFill>
                  <a:schemeClr val="tx1"/>
                </a:solidFill>
                <a:latin typeface="Arial" pitchFamily="34" charset="0"/>
                <a:ea typeface="ＭＳ Ｐゴシック" pitchFamily="34" charset="-128"/>
              </a:defRPr>
            </a:lvl7pPr>
            <a:lvl8pPr marL="3491751" indent="-232783" defTabSz="465567" eaLnBrk="0" fontAlgn="base" hangingPunct="0">
              <a:spcBef>
                <a:spcPct val="0"/>
              </a:spcBef>
              <a:spcAft>
                <a:spcPct val="0"/>
              </a:spcAft>
              <a:defRPr>
                <a:solidFill>
                  <a:schemeClr val="tx1"/>
                </a:solidFill>
                <a:latin typeface="Arial" pitchFamily="34" charset="0"/>
                <a:ea typeface="ＭＳ Ｐゴシック" pitchFamily="34" charset="-128"/>
              </a:defRPr>
            </a:lvl8pPr>
            <a:lvl9pPr marL="3957317" indent="-232783" defTabSz="465567"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BC3371C-A062-4B26-8312-78C0EAA2C9BF}" type="slidenum">
              <a:rPr lang="it-IT" altLang="it-IT" smtClean="0"/>
              <a:pPr eaLnBrk="1" hangingPunct="1"/>
              <a:t>6</a:t>
            </a:fld>
            <a:endParaRPr lang="it-IT" altLang="it-IT" smtClean="0"/>
          </a:p>
        </p:txBody>
      </p:sp>
    </p:spTree>
    <p:extLst>
      <p:ext uri="{BB962C8B-B14F-4D97-AF65-F5344CB8AC3E}">
        <p14:creationId xmlns:p14="http://schemas.microsoft.com/office/powerpoint/2010/main" val="977801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26B58696-44E4-461E-97E3-4CECF8E07121}" type="datetime1">
              <a:rPr lang="it-IT" smtClean="0"/>
              <a:t>14/09/2016</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9D773D9D-DA1C-47E7-B6E3-EB2F1906F3E8}" type="slidenum">
              <a:rPr lang="it-IT"/>
              <a:pPr>
                <a:defRPr/>
              </a:pPr>
              <a:t>‹N›</a:t>
            </a:fld>
            <a:endParaRPr lang="it-IT"/>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DBD23824-2266-4EF9-BFA3-40B4CAFEB448}" type="datetime1">
              <a:rPr lang="it-IT" smtClean="0"/>
              <a:t>14/09/2016</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4D00E13F-DB74-4846-AE0B-0439407256D9}" type="slidenum">
              <a:rPr lang="it-IT"/>
              <a:pPr>
                <a:defRPr/>
              </a:pPr>
              <a:t>‹N›</a:t>
            </a:fld>
            <a:endParaRPr lang="it-IT"/>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4FA0577C-BF9E-47CA-A86B-B6AA78FB3FC5}" type="datetime1">
              <a:rPr lang="it-IT" smtClean="0"/>
              <a:t>14/09/2016</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B0811B4C-C99C-4071-AAD7-2F101C26C178}" type="slidenum">
              <a:rPr lang="it-IT"/>
              <a:pPr>
                <a:defRPr/>
              </a:pPr>
              <a:t>‹N›</a:t>
            </a:fld>
            <a:endParaRPr lang="it-IT"/>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4F5D96DB-8810-44CA-94B8-EBEDD7765188}" type="datetime1">
              <a:rPr lang="it-IT" smtClean="0"/>
              <a:t>14/09/2016</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9BE685F5-C07F-4DB7-BEAE-4CD4B2433F83}" type="slidenum">
              <a:rPr lang="it-IT"/>
              <a:pPr>
                <a:defRPr/>
              </a:pPr>
              <a:t>‹N›</a:t>
            </a:fld>
            <a:endParaRPr lang="it-IT"/>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39D57C86-F264-4D32-9990-3CA0C4DAB320}" type="datetime1">
              <a:rPr lang="it-IT" smtClean="0"/>
              <a:t>14/09/2016</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7B651658-CF7C-45C1-8BFF-34F340E9631E}" type="slidenum">
              <a:rPr lang="it-IT"/>
              <a:pPr>
                <a:defRPr/>
              </a:pPr>
              <a:t>‹N›</a:t>
            </a:fld>
            <a:endParaRPr lang="it-IT"/>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B856BD3A-6322-44E6-91E1-1F28E5BF94F5}" type="datetime1">
              <a:rPr lang="it-IT" smtClean="0"/>
              <a:t>14/09/2016</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3293AF0E-8ED7-4A85-850C-4C3D34FA94AC}" type="slidenum">
              <a:rPr lang="it-IT"/>
              <a:pPr>
                <a:defRPr/>
              </a:pPr>
              <a:t>‹N›</a:t>
            </a:fld>
            <a:endParaRPr lang="it-IT"/>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82AB9F7B-7AD2-4B76-87CA-C2EC8D18C996}" type="datetime1">
              <a:rPr lang="it-IT" smtClean="0"/>
              <a:t>14/09/2016</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9E39B133-93DB-4293-972C-543CE0D5FA99}" type="slidenum">
              <a:rPr lang="it-IT"/>
              <a:pPr>
                <a:defRPr/>
              </a:pPr>
              <a:t>‹N›</a:t>
            </a:fld>
            <a:endParaRPr lang="it-IT"/>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D943C58A-C5B3-44A8-98CD-5AEF565EA62D}" type="datetime1">
              <a:rPr lang="it-IT" smtClean="0"/>
              <a:t>14/09/2016</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05A7803F-3DBE-4495-A829-4E9AA9F5473F}" type="slidenum">
              <a:rPr lang="it-IT"/>
              <a:pPr>
                <a:defRPr/>
              </a:pPr>
              <a:t>‹N›</a:t>
            </a:fld>
            <a:endParaRPr lang="it-IT"/>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0061B564-E45E-4B4B-914E-3EDDCC55281E}" type="datetime1">
              <a:rPr lang="it-IT" smtClean="0"/>
              <a:t>14/09/2016</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47EBDEF3-FB5D-4466-A64B-CEE64CA5164E}" type="slidenum">
              <a:rPr lang="it-IT"/>
              <a:pPr>
                <a:defRPr/>
              </a:pPr>
              <a:t>‹N›</a:t>
            </a:fld>
            <a:endParaRPr lang="it-IT"/>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712FDF6B-C67C-48A8-8358-2A8642D8E165}" type="datetime1">
              <a:rPr lang="it-IT" smtClean="0"/>
              <a:t>14/09/2016</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A589678D-783B-48DB-A596-980666B08E6F}" type="slidenum">
              <a:rPr lang="it-IT"/>
              <a:pPr>
                <a:defRPr/>
              </a:pPr>
              <a:t>‹N›</a:t>
            </a:fld>
            <a:endParaRPr lang="it-IT"/>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2ADDD4A4-3C43-4EF1-8216-5763C1B3DC1E}" type="datetime1">
              <a:rPr lang="it-IT" smtClean="0"/>
              <a:t>14/09/2016</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ED5D9D9C-EBCF-4C45-B91A-A357C956B469}" type="slidenum">
              <a:rPr lang="it-IT"/>
              <a:pPr>
                <a:defRPr/>
              </a:pPr>
              <a:t>‹N›</a:t>
            </a:fld>
            <a:endParaRPr lang="it-IT"/>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FA91183-FEDA-44E4-A66B-6A8C8FF91F48}" type="datetime1">
              <a:rPr lang="it-IT" smtClean="0"/>
              <a:t>14/09/2016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65E5EF0-CA0E-447C-AD00-8F8A8C8697C3}"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transition spd="slow">
    <p:push dir="u"/>
  </p:transition>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hyperlink" Target="Trasparenza%20PE%2017092016/PNA%20allegato%201%20estratto.docx"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bosettiegatti.eu/info/norme/statali/2013_0033.htm" TargetMode="External"/><Relationship Id="rId2" Type="http://schemas.openxmlformats.org/officeDocument/2006/relationships/hyperlink" Target="artt%2035%20e%2036%20190.docx"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bosettiegatti.eu/info/norme/statali/2003_0196.htm#04"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Art%2015%20c5.pptx"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www.bosettiegatti.eu/info/norme/statali/1990_0241.ht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Piano%20degli%20indicatori%20doc1.docx"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Trasparenza%20PE%2017092016/Allegato%201sito.pdf"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7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7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7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7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TRASPARENZA%20rm%2008092016/Allegato%202_Elenco%20obblighi_scuole_%20(1).xls"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asellaDiTesto 5"/>
          <p:cNvSpPr txBox="1">
            <a:spLocks noChangeArrowheads="1"/>
          </p:cNvSpPr>
          <p:nvPr/>
        </p:nvSpPr>
        <p:spPr bwMode="auto">
          <a:xfrm>
            <a:off x="6300788" y="6021388"/>
            <a:ext cx="2232025" cy="369887"/>
          </a:xfrm>
          <a:prstGeom prst="rect">
            <a:avLst/>
          </a:prstGeom>
          <a:noFill/>
          <a:ln w="9525">
            <a:noFill/>
            <a:miter lim="800000"/>
            <a:headEnd/>
            <a:tailEnd/>
          </a:ln>
        </p:spPr>
        <p:txBody>
          <a:bodyPr>
            <a:spAutoFit/>
          </a:bodyPr>
          <a:lstStyle/>
          <a:p>
            <a:r>
              <a:rPr lang="it-IT" i="1" dirty="0">
                <a:latin typeface="Calibri" pitchFamily="34" charset="0"/>
              </a:rPr>
              <a:t>Anna Armone</a:t>
            </a:r>
          </a:p>
        </p:txBody>
      </p:sp>
      <p:sp>
        <p:nvSpPr>
          <p:cNvPr id="16387" name="Titolo 1"/>
          <p:cNvSpPr>
            <a:spLocks noGrp="1"/>
          </p:cNvSpPr>
          <p:nvPr>
            <p:ph type="ctrTitle"/>
          </p:nvPr>
        </p:nvSpPr>
        <p:spPr/>
        <p:txBody>
          <a:bodyPr/>
          <a:lstStyle/>
          <a:p>
            <a:r>
              <a:rPr lang="it-IT" dirty="0" smtClean="0"/>
              <a:t>«Anticorruzione e t</a:t>
            </a:r>
            <a:r>
              <a:rPr lang="it-IT" dirty="0" smtClean="0">
                <a:latin typeface="Times New Roman"/>
              </a:rPr>
              <a:t>rasparenza </a:t>
            </a:r>
            <a:r>
              <a:rPr lang="it-IT" dirty="0">
                <a:latin typeface="Times New Roman"/>
              </a:rPr>
              <a:t>nelle istituzioni </a:t>
            </a:r>
            <a:r>
              <a:rPr lang="it-IT" dirty="0" smtClean="0">
                <a:latin typeface="Times New Roman"/>
              </a:rPr>
              <a:t>scolastiche, anche con riferimento al d.lgs. 97/2016</a:t>
            </a:r>
            <a:r>
              <a:rPr lang="it-IT" dirty="0" smtClean="0"/>
              <a:t>»</a:t>
            </a:r>
          </a:p>
        </p:txBody>
      </p:sp>
      <p:sp>
        <p:nvSpPr>
          <p:cNvPr id="3" name="Segnaposto piè di pagina 2"/>
          <p:cNvSpPr>
            <a:spLocks noGrp="1"/>
          </p:cNvSpPr>
          <p:nvPr>
            <p:ph type="ftr" sz="quarter" idx="11"/>
          </p:nvPr>
        </p:nvSpPr>
        <p:spPr/>
        <p:txBody>
          <a:bodyPr/>
          <a:lstStyle/>
          <a:p>
            <a:pPr>
              <a:defRPr/>
            </a:pPr>
            <a:endParaRPr lang="it-IT"/>
          </a:p>
        </p:txBody>
      </p:sp>
      <p:sp>
        <p:nvSpPr>
          <p:cNvPr id="2" name="CasellaDiTesto 1"/>
          <p:cNvSpPr txBox="1"/>
          <p:nvPr/>
        </p:nvSpPr>
        <p:spPr>
          <a:xfrm>
            <a:off x="395536" y="6021388"/>
            <a:ext cx="2592288" cy="646331"/>
          </a:xfrm>
          <a:prstGeom prst="rect">
            <a:avLst/>
          </a:prstGeom>
          <a:noFill/>
        </p:spPr>
        <p:txBody>
          <a:bodyPr wrap="square" rtlCol="0">
            <a:spAutoFit/>
          </a:bodyPr>
          <a:lstStyle/>
          <a:p>
            <a:r>
              <a:rPr lang="it-IT" dirty="0" smtClean="0"/>
              <a:t>Pescara, 17 settembre 2016</a:t>
            </a:r>
            <a:endParaRPr lang="it-IT" dirty="0"/>
          </a:p>
        </p:txBody>
      </p:sp>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836712"/>
          </a:xfrm>
        </p:spPr>
        <p:txBody>
          <a:bodyPr/>
          <a:lstStyle/>
          <a:p>
            <a:r>
              <a:rPr lang="it-IT" sz="2800" dirty="0"/>
              <a:t>La legge 190/2012</a:t>
            </a:r>
            <a:br>
              <a:rPr lang="it-IT" sz="2800" dirty="0"/>
            </a:br>
            <a:r>
              <a:rPr lang="it-IT" sz="2800" dirty="0"/>
              <a:t>Il livello applicativo </a:t>
            </a:r>
            <a:r>
              <a:rPr lang="it-IT" sz="2800" dirty="0" smtClean="0"/>
              <a:t>generalizzato</a:t>
            </a:r>
            <a:endParaRPr lang="it-IT" sz="2800" dirty="0"/>
          </a:p>
        </p:txBody>
      </p:sp>
      <p:sp>
        <p:nvSpPr>
          <p:cNvPr id="3" name="Segnaposto contenuto 2"/>
          <p:cNvSpPr>
            <a:spLocks noGrp="1"/>
          </p:cNvSpPr>
          <p:nvPr>
            <p:ph idx="1"/>
          </p:nvPr>
        </p:nvSpPr>
        <p:spPr>
          <a:xfrm>
            <a:off x="467544" y="908721"/>
            <a:ext cx="8229600" cy="1224135"/>
          </a:xfrm>
          <a:solidFill>
            <a:schemeClr val="bg2"/>
          </a:solidFill>
        </p:spPr>
        <p:txBody>
          <a:bodyPr/>
          <a:lstStyle/>
          <a:p>
            <a:r>
              <a:rPr lang="it-IT" sz="2000" dirty="0" smtClean="0"/>
              <a:t>È necessario individuare nel complesso normativo allargato (in particolare al d.lgs. 150/2009) le norme immediatamente applicabili, che presentano un livello applicativo indipendentemente dall’articolazione e dal livello delle PPAA</a:t>
            </a:r>
            <a:endParaRPr lang="it-IT" sz="2000" dirty="0"/>
          </a:p>
        </p:txBody>
      </p:sp>
      <p:sp>
        <p:nvSpPr>
          <p:cNvPr id="4" name="CasellaDiTesto 3"/>
          <p:cNvSpPr txBox="1"/>
          <p:nvPr/>
        </p:nvSpPr>
        <p:spPr>
          <a:xfrm>
            <a:off x="395536" y="2170221"/>
            <a:ext cx="8208912" cy="5632311"/>
          </a:xfrm>
          <a:prstGeom prst="rect">
            <a:avLst/>
          </a:prstGeom>
          <a:noFill/>
        </p:spPr>
        <p:txBody>
          <a:bodyPr wrap="square" rtlCol="0">
            <a:spAutoFit/>
          </a:bodyPr>
          <a:lstStyle/>
          <a:p>
            <a:r>
              <a:rPr lang="it-IT" dirty="0" smtClean="0"/>
              <a:t>Comma 15 Pubblicità – trasparenza</a:t>
            </a:r>
          </a:p>
          <a:p>
            <a:r>
              <a:rPr lang="it-IT" dirty="0" smtClean="0"/>
              <a:t>Comma 16 specificazioni rispetto alla pubblicità – trasparenza</a:t>
            </a:r>
          </a:p>
          <a:p>
            <a:r>
              <a:rPr lang="it-IT" dirty="0" smtClean="0"/>
              <a:t>Comma  27 comunicazioni alla Commissione</a:t>
            </a:r>
          </a:p>
          <a:p>
            <a:r>
              <a:rPr lang="it-IT" dirty="0" smtClean="0"/>
              <a:t>Commi  29 e 30 istanze e richieste accesso del cittadino</a:t>
            </a:r>
          </a:p>
          <a:p>
            <a:r>
              <a:rPr lang="it-IT" dirty="0" smtClean="0"/>
              <a:t>Comma 32 pubblicazione dati nei procedimenti di spesa</a:t>
            </a:r>
          </a:p>
          <a:p>
            <a:r>
              <a:rPr lang="it-IT" dirty="0" smtClean="0"/>
              <a:t>Comma 32 modifica art. 2 l. 241/1990</a:t>
            </a:r>
          </a:p>
          <a:p>
            <a:r>
              <a:rPr lang="it-IT" dirty="0" smtClean="0"/>
              <a:t>Comma 33 responsabilità relativa alla qualità dei dati pubblicati</a:t>
            </a:r>
          </a:p>
          <a:p>
            <a:r>
              <a:rPr lang="it-IT" dirty="0" smtClean="0"/>
              <a:t>Comma 38 chiusura anticipata del procedimento amministrativo</a:t>
            </a:r>
          </a:p>
          <a:p>
            <a:r>
              <a:rPr lang="it-IT" dirty="0" smtClean="0"/>
              <a:t>Comma 41 introduzione art. 6 bis nella l. 241/1990</a:t>
            </a:r>
          </a:p>
          <a:p>
            <a:r>
              <a:rPr lang="it-IT" dirty="0" smtClean="0"/>
              <a:t>Comma 42 modifica all’art. 53 </a:t>
            </a:r>
            <a:r>
              <a:rPr lang="it-IT" dirty="0" err="1" smtClean="0"/>
              <a:t>d.lgs</a:t>
            </a:r>
            <a:r>
              <a:rPr lang="it-IT" dirty="0" smtClean="0"/>
              <a:t> 165/2001</a:t>
            </a:r>
          </a:p>
          <a:p>
            <a:r>
              <a:rPr lang="it-IT" dirty="0" smtClean="0"/>
              <a:t>Comma 44 sostituzione art. 54 d.lgs. 165/2001</a:t>
            </a:r>
          </a:p>
          <a:p>
            <a:r>
              <a:rPr lang="it-IT" dirty="0" smtClean="0"/>
              <a:t>Comma 46 introduzione art. 35 bis nel </a:t>
            </a:r>
            <a:r>
              <a:rPr lang="it-IT" dirty="0" err="1" smtClean="0"/>
              <a:t>d.lgs</a:t>
            </a:r>
            <a:r>
              <a:rPr lang="it-IT" dirty="0" smtClean="0"/>
              <a:t> 165/2001</a:t>
            </a:r>
          </a:p>
          <a:p>
            <a:r>
              <a:rPr lang="it-IT" dirty="0" smtClean="0"/>
              <a:t>Comma 47 modifica art. 11 l. 241/1990</a:t>
            </a:r>
          </a:p>
          <a:p>
            <a:r>
              <a:rPr lang="it-IT" dirty="0" smtClean="0"/>
              <a:t>Comma 51 introduzione art. 54 bis nel </a:t>
            </a:r>
            <a:r>
              <a:rPr lang="it-IT" dirty="0" err="1" smtClean="0"/>
              <a:t>d.lgs</a:t>
            </a:r>
            <a:r>
              <a:rPr lang="it-IT" dirty="0" smtClean="0"/>
              <a:t> 165/2001</a:t>
            </a:r>
          </a:p>
          <a:p>
            <a:r>
              <a:rPr lang="it-IT" dirty="0" smtClean="0"/>
              <a:t>Commi 52 – 59 </a:t>
            </a:r>
            <a:r>
              <a:rPr lang="it-IT" dirty="0" err="1" smtClean="0"/>
              <a:t>withe</a:t>
            </a:r>
            <a:r>
              <a:rPr lang="it-IT" dirty="0" smtClean="0"/>
              <a:t> list</a:t>
            </a:r>
          </a:p>
          <a:p>
            <a:r>
              <a:rPr lang="it-IT" dirty="0" smtClean="0"/>
              <a:t>Comma 52 bis effetti della  </a:t>
            </a:r>
            <a:r>
              <a:rPr lang="it-IT" dirty="0" err="1"/>
              <a:t>withe</a:t>
            </a:r>
            <a:r>
              <a:rPr lang="it-IT" dirty="0"/>
              <a:t> list</a:t>
            </a:r>
          </a:p>
          <a:p>
            <a:r>
              <a:rPr lang="it-IT" dirty="0" smtClean="0"/>
              <a:t>Commi 75 – 82 norme penali e responsabilità</a:t>
            </a:r>
          </a:p>
          <a:p>
            <a:endParaRPr lang="it-IT" dirty="0" smtClean="0"/>
          </a:p>
          <a:p>
            <a:endParaRPr lang="it-IT" dirty="0" smtClean="0"/>
          </a:p>
          <a:p>
            <a:endParaRPr lang="it-IT" dirty="0"/>
          </a:p>
        </p:txBody>
      </p:sp>
    </p:spTree>
    <p:extLst>
      <p:ext uri="{BB962C8B-B14F-4D97-AF65-F5344CB8AC3E}">
        <p14:creationId xmlns:p14="http://schemas.microsoft.com/office/powerpoint/2010/main" val="1330059350"/>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olo 1"/>
          <p:cNvSpPr>
            <a:spLocks noGrp="1"/>
          </p:cNvSpPr>
          <p:nvPr>
            <p:ph type="title"/>
          </p:nvPr>
        </p:nvSpPr>
        <p:spPr/>
        <p:txBody>
          <a:bodyPr/>
          <a:lstStyle/>
          <a:p>
            <a:r>
              <a:rPr lang="it-IT" dirty="0" smtClean="0"/>
              <a:t>Legge 190/2012 – art. 1 c. 15</a:t>
            </a:r>
          </a:p>
        </p:txBody>
      </p:sp>
      <p:sp>
        <p:nvSpPr>
          <p:cNvPr id="20482" name="Segnaposto contenuto 2"/>
          <p:cNvSpPr>
            <a:spLocks noGrp="1"/>
          </p:cNvSpPr>
          <p:nvPr>
            <p:ph idx="1"/>
          </p:nvPr>
        </p:nvSpPr>
        <p:spPr/>
        <p:txBody>
          <a:bodyPr/>
          <a:lstStyle/>
          <a:p>
            <a:r>
              <a:rPr lang="it-IT" sz="2400" dirty="0" smtClean="0"/>
              <a:t>Ai fini della presente legge, la trasparenza dell'attività amministrativa, che costituisce livello essenziale delle prestazioni concernenti i diritti sociali e civili ai sensi dell'articolo 117, secondo comma, lettera m), della Costituzione, secondo quanto previsto all'articolo 11 del decreto legislativo 27 ottobre 2009, n.150, è assicurata mediante la </a:t>
            </a:r>
            <a:r>
              <a:rPr lang="it-IT" sz="2400" b="1" i="1" dirty="0" smtClean="0"/>
              <a:t>pubblicazione, nei siti web istituzionali delle pubbliche amministrazioni</a:t>
            </a:r>
            <a:r>
              <a:rPr lang="it-IT" sz="2400" dirty="0" smtClean="0"/>
              <a:t>, delle informazioni relative ai procedimenti amministrativi, secondo criteri di facile accessibilità, completezza e semplicità di consultazione, nel rispetto delle disposizioni in materia di segreto di Stato, di segreto d'ufficio e di protezione dei dati personali</a:t>
            </a:r>
          </a:p>
        </p:txBody>
      </p:sp>
      <p:pic>
        <p:nvPicPr>
          <p:cNvPr id="4" name="Picture 11" descr="pilarowb"/>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3017530">
            <a:off x="206820" y="4304830"/>
            <a:ext cx="914400" cy="685800"/>
          </a:xfrm>
          <a:prstGeom prst="rect">
            <a:avLst/>
          </a:prstGeom>
          <a:noFill/>
          <a:extLst>
            <a:ext uri="{909E8E84-426E-40DD-AFC4-6F175D3DCCD1}">
              <a14:hiddenFill xmlns:a14="http://schemas.microsoft.com/office/drawing/2010/main">
                <a:solidFill>
                  <a:srgbClr val="FFFFFF"/>
                </a:solidFill>
              </a14:hiddenFill>
            </a:ext>
          </a:extLst>
        </p:spPr>
      </p:pic>
      <p:sp>
        <p:nvSpPr>
          <p:cNvPr id="5" name="Fumetto 1 4"/>
          <p:cNvSpPr/>
          <p:nvPr/>
        </p:nvSpPr>
        <p:spPr>
          <a:xfrm>
            <a:off x="6949282" y="5921375"/>
            <a:ext cx="2159000" cy="936625"/>
          </a:xfrm>
          <a:prstGeom prst="wedgeRectCallout">
            <a:avLst>
              <a:gd name="adj1" fmla="val -215768"/>
              <a:gd name="adj2" fmla="val -164491"/>
            </a:avLst>
          </a:prstGeom>
          <a:solidFill>
            <a:srgbClr val="4F81BD">
              <a:alpha val="14118"/>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solidFill>
                  <a:schemeClr val="tx1">
                    <a:lumMod val="65000"/>
                    <a:lumOff val="35000"/>
                  </a:schemeClr>
                </a:solidFill>
              </a:rPr>
              <a:t>ART. 35 D.LGS 33/2013</a:t>
            </a:r>
          </a:p>
        </p:txBody>
      </p:sp>
      <p:sp>
        <p:nvSpPr>
          <p:cNvPr id="2" name="Segnaposto piè di pagina 1"/>
          <p:cNvSpPr>
            <a:spLocks noGrp="1"/>
          </p:cNvSpPr>
          <p:nvPr>
            <p:ph type="ftr" sz="quarter" idx="11"/>
          </p:nvPr>
        </p:nvSpPr>
        <p:spPr/>
        <p:txBody>
          <a:bodyPr/>
          <a:lstStyle/>
          <a:p>
            <a:pPr>
              <a:defRPr/>
            </a:pPr>
            <a:endParaRPr lang="it-IT"/>
          </a:p>
        </p:txBody>
      </p:sp>
    </p:spTree>
    <p:extLst>
      <p:ext uri="{BB962C8B-B14F-4D97-AF65-F5344CB8AC3E}">
        <p14:creationId xmlns:p14="http://schemas.microsoft.com/office/powerpoint/2010/main" val="1625574391"/>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23142"/>
            <a:ext cx="8229600" cy="1143000"/>
          </a:xfrm>
        </p:spPr>
        <p:txBody>
          <a:bodyPr/>
          <a:lstStyle/>
          <a:p>
            <a:r>
              <a:rPr lang="it-IT" sz="3200" dirty="0"/>
              <a:t>Legge 190/2012 – art. 1 c. </a:t>
            </a:r>
            <a:r>
              <a:rPr lang="it-IT" sz="3200" dirty="0" smtClean="0"/>
              <a:t>32</a:t>
            </a:r>
            <a:endParaRPr lang="it-IT" sz="3200" dirty="0"/>
          </a:p>
        </p:txBody>
      </p:sp>
      <p:sp>
        <p:nvSpPr>
          <p:cNvPr id="3" name="Segnaposto contenuto 2"/>
          <p:cNvSpPr>
            <a:spLocks noGrp="1"/>
          </p:cNvSpPr>
          <p:nvPr>
            <p:ph idx="1"/>
          </p:nvPr>
        </p:nvSpPr>
        <p:spPr>
          <a:xfrm>
            <a:off x="0" y="1052736"/>
            <a:ext cx="9144000" cy="4752528"/>
          </a:xfrm>
          <a:solidFill>
            <a:schemeClr val="bg2"/>
          </a:solidFill>
        </p:spPr>
        <p:txBody>
          <a:bodyPr/>
          <a:lstStyle/>
          <a:p>
            <a:r>
              <a:rPr lang="it-IT" sz="1800" dirty="0"/>
              <a:t>Con riferimento ai procedimenti di cui al comma 16, lettera b), del presente articolo, le stazioni appaltanti sono in ogni caso tenute a pubblicare nei propri siti web istituzionali: la struttura proponente; l'oggetto del bando; l'elenco degli operatori invitati a presentare offerte; l'aggiudicatario; l'importo di aggiudicazione; i tempi di completamento dell'opera, servizio o fornitura; l'importo delle somme liquidate. Entro il 31 gennaio di ogni anno, tali informazioni, relativamente all'anno precedente, sono pubblicate in tabelle riassuntive rese liberamente scaricabili in un formato digitale standard aperto che consenta di analizzare e rielaborare, anche a fini statistici, i dati informatici. Le amministrazioni trasmettono in formato digitale tali informazioni </a:t>
            </a:r>
            <a:r>
              <a:rPr lang="it-IT" sz="1800" dirty="0" err="1"/>
              <a:t>all'Autorita'</a:t>
            </a:r>
            <a:r>
              <a:rPr lang="it-IT" sz="1800" dirty="0"/>
              <a:t> per la vigilanza sui contratti pubblici di lavori, servizi e forniture, che le pubblica nel proprio sito web in una sezione liberamente consultabile da tutti i cittadini, catalogate in base alla tipologia di stazione appaltante e per regione. </a:t>
            </a:r>
            <a:r>
              <a:rPr lang="it-IT" sz="1800" dirty="0" err="1"/>
              <a:t>L'Autorita'</a:t>
            </a:r>
            <a:r>
              <a:rPr lang="it-IT" sz="1800" dirty="0"/>
              <a:t> individua con propria deliberazione le informazioni rilevanti e le relative </a:t>
            </a:r>
            <a:r>
              <a:rPr lang="it-IT" sz="1800" dirty="0" err="1"/>
              <a:t>modalita'</a:t>
            </a:r>
            <a:r>
              <a:rPr lang="it-IT" sz="1800" dirty="0"/>
              <a:t> di trasmissione. Entro il 30 aprile di ciascun anno, </a:t>
            </a:r>
            <a:r>
              <a:rPr lang="it-IT" sz="1800" dirty="0" err="1"/>
              <a:t>l'Autorita'</a:t>
            </a:r>
            <a:r>
              <a:rPr lang="it-IT" sz="1800" dirty="0"/>
              <a:t> per la vigilanza sui contratti pubblici di lavori, servizi e forniture trasmette alla Corte dei conti l'elenco delle amministrazioni che hanno omesso di trasmettere e pubblicare, in tutto o in parte, le informazioni di cui al presente comma in formato digitale standard aperto. Si applica l'articolo 6, comma 11, del codice di cui al decreto legislativo 12 aprile 2006, n. 163.</a:t>
            </a:r>
          </a:p>
        </p:txBody>
      </p:sp>
      <p:sp>
        <p:nvSpPr>
          <p:cNvPr id="4" name="CasellaDiTesto 3"/>
          <p:cNvSpPr txBox="1"/>
          <p:nvPr/>
        </p:nvSpPr>
        <p:spPr>
          <a:xfrm>
            <a:off x="3851920" y="6021288"/>
            <a:ext cx="4896544" cy="707886"/>
          </a:xfrm>
          <a:prstGeom prst="rect">
            <a:avLst/>
          </a:prstGeom>
          <a:noFill/>
        </p:spPr>
        <p:txBody>
          <a:bodyPr wrap="square" rtlCol="0">
            <a:spAutoFit/>
          </a:bodyPr>
          <a:lstStyle/>
          <a:p>
            <a:r>
              <a:rPr lang="it-IT" sz="2000" dirty="0" smtClean="0"/>
              <a:t>Articolo richiamato dall’art. 37 del </a:t>
            </a:r>
            <a:r>
              <a:rPr lang="it-IT" sz="2000" dirty="0" err="1" smtClean="0"/>
              <a:t>d.lgs</a:t>
            </a:r>
            <a:r>
              <a:rPr lang="it-IT" sz="2000" dirty="0" smtClean="0"/>
              <a:t> </a:t>
            </a:r>
            <a:r>
              <a:rPr lang="it-IT" sz="2000" dirty="0" smtClean="0">
                <a:hlinkClick r:id="" action="ppaction://hlinkshowjump?jump=nextslide"/>
              </a:rPr>
              <a:t>33/2013</a:t>
            </a:r>
            <a:endParaRPr lang="it-IT" sz="2000" dirty="0"/>
          </a:p>
        </p:txBody>
      </p:sp>
    </p:spTree>
    <p:extLst>
      <p:ext uri="{BB962C8B-B14F-4D97-AF65-F5344CB8AC3E}">
        <p14:creationId xmlns:p14="http://schemas.microsoft.com/office/powerpoint/2010/main" val="3655410069"/>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olo 1"/>
          <p:cNvSpPr>
            <a:spLocks noGrp="1"/>
          </p:cNvSpPr>
          <p:nvPr>
            <p:ph type="title"/>
          </p:nvPr>
        </p:nvSpPr>
        <p:spPr>
          <a:xfrm>
            <a:off x="468313" y="0"/>
            <a:ext cx="8229600" cy="908050"/>
          </a:xfrm>
        </p:spPr>
        <p:txBody>
          <a:bodyPr/>
          <a:lstStyle/>
          <a:p>
            <a:r>
              <a:rPr lang="it-IT" sz="3200" dirty="0" smtClean="0">
                <a:solidFill>
                  <a:srgbClr val="000000"/>
                </a:solidFill>
              </a:rPr>
              <a:t>Legge 190/2012 Il regime </a:t>
            </a:r>
            <a:r>
              <a:rPr lang="it-IT" sz="3200" dirty="0" err="1" smtClean="0"/>
              <a:t>autorizzatorio</a:t>
            </a:r>
            <a:r>
              <a:rPr lang="it-IT" sz="3200" dirty="0" smtClean="0"/>
              <a:t> c. 42</a:t>
            </a:r>
            <a:r>
              <a:rPr lang="it-IT" sz="3200" dirty="0" smtClean="0">
                <a:solidFill>
                  <a:srgbClr val="000000"/>
                </a:solidFill>
              </a:rPr>
              <a:t>  </a:t>
            </a:r>
            <a:endParaRPr lang="it-IT" dirty="0" smtClean="0"/>
          </a:p>
        </p:txBody>
      </p:sp>
      <p:pic>
        <p:nvPicPr>
          <p:cNvPr id="77826" name="Picture 2"/>
          <p:cNvPicPr>
            <a:picLocks noChangeAspect="1" noChangeArrowheads="1"/>
          </p:cNvPicPr>
          <p:nvPr/>
        </p:nvPicPr>
        <p:blipFill>
          <a:blip r:embed="rId2"/>
          <a:srcRect/>
          <a:stretch>
            <a:fillRect/>
          </a:stretch>
        </p:blipFill>
        <p:spPr bwMode="auto">
          <a:xfrm>
            <a:off x="179388" y="1498600"/>
            <a:ext cx="4638675" cy="1905000"/>
          </a:xfrm>
          <a:prstGeom prst="rect">
            <a:avLst/>
          </a:prstGeom>
          <a:noFill/>
          <a:ln w="9525">
            <a:noFill/>
            <a:miter lim="800000"/>
            <a:headEnd/>
            <a:tailEnd/>
          </a:ln>
        </p:spPr>
      </p:pic>
      <p:pic>
        <p:nvPicPr>
          <p:cNvPr id="77827" name="Picture 3"/>
          <p:cNvPicPr>
            <a:picLocks noChangeAspect="1" noChangeArrowheads="1"/>
          </p:cNvPicPr>
          <p:nvPr/>
        </p:nvPicPr>
        <p:blipFill>
          <a:blip r:embed="rId3"/>
          <a:srcRect/>
          <a:stretch>
            <a:fillRect/>
          </a:stretch>
        </p:blipFill>
        <p:spPr bwMode="auto">
          <a:xfrm>
            <a:off x="179388" y="3403600"/>
            <a:ext cx="4695825" cy="3219450"/>
          </a:xfrm>
          <a:prstGeom prst="rect">
            <a:avLst/>
          </a:prstGeom>
          <a:noFill/>
          <a:ln w="9525">
            <a:noFill/>
            <a:miter lim="800000"/>
            <a:headEnd/>
            <a:tailEnd/>
          </a:ln>
        </p:spPr>
      </p:pic>
      <p:sp>
        <p:nvSpPr>
          <p:cNvPr id="77828" name="CasellaDiTesto 3"/>
          <p:cNvSpPr txBox="1">
            <a:spLocks noChangeArrowheads="1"/>
          </p:cNvSpPr>
          <p:nvPr/>
        </p:nvSpPr>
        <p:spPr bwMode="auto">
          <a:xfrm>
            <a:off x="900113" y="765175"/>
            <a:ext cx="7272337" cy="461963"/>
          </a:xfrm>
          <a:prstGeom prst="rect">
            <a:avLst/>
          </a:prstGeom>
          <a:noFill/>
          <a:ln w="9525">
            <a:noFill/>
            <a:miter lim="800000"/>
            <a:headEnd/>
            <a:tailEnd/>
          </a:ln>
        </p:spPr>
        <p:txBody>
          <a:bodyPr>
            <a:spAutoFit/>
          </a:bodyPr>
          <a:lstStyle/>
          <a:p>
            <a:pPr algn="ctr"/>
            <a:r>
              <a:rPr lang="it-IT" sz="2400"/>
              <a:t>Integrazioni all’art. 53 del d.lgs. N. 165/2001</a:t>
            </a:r>
          </a:p>
        </p:txBody>
      </p:sp>
      <p:sp>
        <p:nvSpPr>
          <p:cNvPr id="2" name="Fumetto 1 1"/>
          <p:cNvSpPr/>
          <p:nvPr/>
        </p:nvSpPr>
        <p:spPr>
          <a:xfrm>
            <a:off x="5724128" y="2000549"/>
            <a:ext cx="3024336" cy="1512168"/>
          </a:xfrm>
          <a:prstGeom prst="wedgeRectCallout">
            <a:avLst>
              <a:gd name="adj1" fmla="val -71879"/>
              <a:gd name="adj2" fmla="val 954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smtClean="0"/>
              <a:t>Regolamentazione degli incarichi vietati</a:t>
            </a:r>
            <a:endParaRPr lang="it-IT" sz="2400" dirty="0"/>
          </a:p>
        </p:txBody>
      </p:sp>
      <p:sp>
        <p:nvSpPr>
          <p:cNvPr id="3" name="Segnaposto piè di pagina 2"/>
          <p:cNvSpPr>
            <a:spLocks noGrp="1"/>
          </p:cNvSpPr>
          <p:nvPr>
            <p:ph type="ftr" sz="quarter" idx="11"/>
          </p:nvPr>
        </p:nvSpPr>
        <p:spPr/>
        <p:txBody>
          <a:bodyPr/>
          <a:lstStyle/>
          <a:p>
            <a:pPr>
              <a:defRPr/>
            </a:pPr>
            <a:endParaRPr lang="it-IT"/>
          </a:p>
        </p:txBody>
      </p:sp>
    </p:spTree>
    <p:extLst>
      <p:ext uri="{BB962C8B-B14F-4D97-AF65-F5344CB8AC3E}">
        <p14:creationId xmlns:p14="http://schemas.microsoft.com/office/powerpoint/2010/main" val="1626013261"/>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2"/>
          <p:cNvPicPr>
            <a:picLocks noChangeAspect="1" noChangeArrowheads="1"/>
          </p:cNvPicPr>
          <p:nvPr/>
        </p:nvPicPr>
        <p:blipFill>
          <a:blip r:embed="rId2"/>
          <a:srcRect/>
          <a:stretch>
            <a:fillRect/>
          </a:stretch>
        </p:blipFill>
        <p:spPr bwMode="auto">
          <a:xfrm>
            <a:off x="0" y="0"/>
            <a:ext cx="4714875" cy="4495800"/>
          </a:xfrm>
          <a:prstGeom prst="rect">
            <a:avLst/>
          </a:prstGeom>
          <a:noFill/>
          <a:ln w="9525">
            <a:noFill/>
            <a:miter lim="800000"/>
            <a:headEnd/>
            <a:tailEnd/>
          </a:ln>
        </p:spPr>
      </p:pic>
      <p:pic>
        <p:nvPicPr>
          <p:cNvPr id="78850" name="Picture 3"/>
          <p:cNvPicPr>
            <a:picLocks noChangeAspect="1" noChangeArrowheads="1"/>
          </p:cNvPicPr>
          <p:nvPr/>
        </p:nvPicPr>
        <p:blipFill>
          <a:blip r:embed="rId3"/>
          <a:srcRect/>
          <a:stretch>
            <a:fillRect/>
          </a:stretch>
        </p:blipFill>
        <p:spPr bwMode="auto">
          <a:xfrm>
            <a:off x="104775" y="4724400"/>
            <a:ext cx="4505325" cy="1838325"/>
          </a:xfrm>
          <a:prstGeom prst="rect">
            <a:avLst/>
          </a:prstGeom>
          <a:noFill/>
          <a:ln w="9525">
            <a:noFill/>
            <a:miter lim="800000"/>
            <a:headEnd/>
            <a:tailEnd/>
          </a:ln>
        </p:spPr>
      </p:pic>
      <p:sp>
        <p:nvSpPr>
          <p:cNvPr id="78851" name="Titolo 1"/>
          <p:cNvSpPr>
            <a:spLocks noGrp="1"/>
          </p:cNvSpPr>
          <p:nvPr>
            <p:ph type="title"/>
          </p:nvPr>
        </p:nvSpPr>
        <p:spPr>
          <a:xfrm rot="5400000">
            <a:off x="4295775" y="3057525"/>
            <a:ext cx="8229600" cy="908050"/>
          </a:xfrm>
        </p:spPr>
        <p:txBody>
          <a:bodyPr/>
          <a:lstStyle/>
          <a:p>
            <a:r>
              <a:rPr lang="it-IT" sz="3200" dirty="0" smtClean="0">
                <a:solidFill>
                  <a:srgbClr val="000000"/>
                </a:solidFill>
              </a:rPr>
              <a:t>Legge 190/2012 Il regime </a:t>
            </a:r>
            <a:r>
              <a:rPr lang="it-IT" sz="3200" dirty="0" err="1" smtClean="0"/>
              <a:t>autorizzatorio</a:t>
            </a:r>
            <a:r>
              <a:rPr lang="it-IT" sz="3200" dirty="0" smtClean="0">
                <a:solidFill>
                  <a:srgbClr val="000000"/>
                </a:solidFill>
              </a:rPr>
              <a:t>  </a:t>
            </a:r>
            <a:endParaRPr lang="it-IT" dirty="0" smtClean="0"/>
          </a:p>
        </p:txBody>
      </p:sp>
      <p:sp>
        <p:nvSpPr>
          <p:cNvPr id="2" name="Fumetto 1 1"/>
          <p:cNvSpPr/>
          <p:nvPr/>
        </p:nvSpPr>
        <p:spPr>
          <a:xfrm>
            <a:off x="5364088" y="1412776"/>
            <a:ext cx="2232248" cy="2448272"/>
          </a:xfrm>
          <a:prstGeom prst="wedgeRectCallout">
            <a:avLst>
              <a:gd name="adj1" fmla="val -72968"/>
              <a:gd name="adj2" fmla="val 949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smtClean="0"/>
              <a:t>Rilevazione dell’assenza di situazioni, anche potenziali, di conflitto di interessi</a:t>
            </a:r>
            <a:endParaRPr lang="it-IT" sz="2400" dirty="0"/>
          </a:p>
        </p:txBody>
      </p:sp>
      <p:sp>
        <p:nvSpPr>
          <p:cNvPr id="3" name="Segnaposto piè di pagina 2"/>
          <p:cNvSpPr>
            <a:spLocks noGrp="1"/>
          </p:cNvSpPr>
          <p:nvPr>
            <p:ph type="ftr" sz="quarter" idx="11"/>
          </p:nvPr>
        </p:nvSpPr>
        <p:spPr/>
        <p:txBody>
          <a:bodyPr/>
          <a:lstStyle/>
          <a:p>
            <a:pPr>
              <a:defRPr/>
            </a:pPr>
            <a:endParaRPr lang="it-IT"/>
          </a:p>
        </p:txBody>
      </p:sp>
    </p:spTree>
    <p:extLst>
      <p:ext uri="{BB962C8B-B14F-4D97-AF65-F5344CB8AC3E}">
        <p14:creationId xmlns:p14="http://schemas.microsoft.com/office/powerpoint/2010/main" val="1890130866"/>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2"/>
          <p:cNvPicPr>
            <a:picLocks noChangeAspect="1" noChangeArrowheads="1"/>
          </p:cNvPicPr>
          <p:nvPr/>
        </p:nvPicPr>
        <p:blipFill>
          <a:blip r:embed="rId2"/>
          <a:srcRect/>
          <a:stretch>
            <a:fillRect/>
          </a:stretch>
        </p:blipFill>
        <p:spPr bwMode="auto">
          <a:xfrm>
            <a:off x="395288" y="1557338"/>
            <a:ext cx="4476750" cy="1266825"/>
          </a:xfrm>
          <a:prstGeom prst="rect">
            <a:avLst/>
          </a:prstGeom>
          <a:noFill/>
          <a:ln w="9525">
            <a:noFill/>
            <a:miter lim="800000"/>
            <a:headEnd/>
            <a:tailEnd/>
          </a:ln>
        </p:spPr>
      </p:pic>
      <p:pic>
        <p:nvPicPr>
          <p:cNvPr id="79874" name="Picture 3"/>
          <p:cNvPicPr>
            <a:picLocks noChangeAspect="1" noChangeArrowheads="1"/>
          </p:cNvPicPr>
          <p:nvPr/>
        </p:nvPicPr>
        <p:blipFill>
          <a:blip r:embed="rId3"/>
          <a:srcRect/>
          <a:stretch>
            <a:fillRect/>
          </a:stretch>
        </p:blipFill>
        <p:spPr bwMode="auto">
          <a:xfrm>
            <a:off x="381000" y="3141663"/>
            <a:ext cx="4505325" cy="1847850"/>
          </a:xfrm>
          <a:prstGeom prst="rect">
            <a:avLst/>
          </a:prstGeom>
          <a:noFill/>
          <a:ln w="9525">
            <a:noFill/>
            <a:miter lim="800000"/>
            <a:headEnd/>
            <a:tailEnd/>
          </a:ln>
        </p:spPr>
      </p:pic>
      <p:pic>
        <p:nvPicPr>
          <p:cNvPr id="79875" name="Picture 4"/>
          <p:cNvPicPr>
            <a:picLocks noChangeAspect="1" noChangeArrowheads="1"/>
          </p:cNvPicPr>
          <p:nvPr/>
        </p:nvPicPr>
        <p:blipFill>
          <a:blip r:embed="rId4"/>
          <a:srcRect/>
          <a:stretch>
            <a:fillRect/>
          </a:stretch>
        </p:blipFill>
        <p:spPr bwMode="auto">
          <a:xfrm>
            <a:off x="333375" y="4829175"/>
            <a:ext cx="4514850" cy="2028825"/>
          </a:xfrm>
          <a:prstGeom prst="rect">
            <a:avLst/>
          </a:prstGeom>
          <a:noFill/>
          <a:ln w="9525">
            <a:noFill/>
            <a:miter lim="800000"/>
            <a:headEnd/>
            <a:tailEnd/>
          </a:ln>
        </p:spPr>
      </p:pic>
      <p:sp>
        <p:nvSpPr>
          <p:cNvPr id="79876" name="Titolo 1"/>
          <p:cNvSpPr>
            <a:spLocks noGrp="1"/>
          </p:cNvSpPr>
          <p:nvPr>
            <p:ph type="title"/>
          </p:nvPr>
        </p:nvSpPr>
        <p:spPr/>
        <p:txBody>
          <a:bodyPr/>
          <a:lstStyle/>
          <a:p>
            <a:r>
              <a:rPr lang="it-IT" sz="3200" smtClean="0">
                <a:solidFill>
                  <a:srgbClr val="000000"/>
                </a:solidFill>
              </a:rPr>
              <a:t>Legge 190/2012 Il regime </a:t>
            </a:r>
            <a:r>
              <a:rPr lang="it-IT" sz="3200" smtClean="0"/>
              <a:t>autorizzatorio</a:t>
            </a:r>
            <a:r>
              <a:rPr lang="it-IT" sz="3200" smtClean="0">
                <a:solidFill>
                  <a:srgbClr val="000000"/>
                </a:solidFill>
              </a:rPr>
              <a:t>  </a:t>
            </a:r>
            <a:endParaRPr lang="it-IT" smtClean="0"/>
          </a:p>
        </p:txBody>
      </p:sp>
      <p:sp>
        <p:nvSpPr>
          <p:cNvPr id="2" name="Fumetto 1 1"/>
          <p:cNvSpPr/>
          <p:nvPr/>
        </p:nvSpPr>
        <p:spPr>
          <a:xfrm>
            <a:off x="5652120" y="4065588"/>
            <a:ext cx="2736304" cy="1151433"/>
          </a:xfrm>
          <a:prstGeom prst="wedgeRectCallout">
            <a:avLst>
              <a:gd name="adj1" fmla="val -68572"/>
              <a:gd name="adj2" fmla="val 191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smtClean="0"/>
              <a:t>Comunicazione dell’erogazione del compenso entro 15 giorni al DFP e all’Amministrazione di appartenenza</a:t>
            </a:r>
            <a:endParaRPr lang="it-IT" sz="2000" b="1" dirty="0"/>
          </a:p>
        </p:txBody>
      </p:sp>
      <p:sp>
        <p:nvSpPr>
          <p:cNvPr id="3" name="Fumetto 1 2"/>
          <p:cNvSpPr/>
          <p:nvPr/>
        </p:nvSpPr>
        <p:spPr>
          <a:xfrm>
            <a:off x="5580112" y="1557338"/>
            <a:ext cx="2880320" cy="1151582"/>
          </a:xfrm>
          <a:prstGeom prst="wedgeRectCallout">
            <a:avLst>
              <a:gd name="adj1" fmla="val -64948"/>
              <a:gd name="adj2" fmla="val 37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Responsabilità erariale </a:t>
            </a:r>
            <a:endParaRPr lang="it-IT" b="1" dirty="0"/>
          </a:p>
        </p:txBody>
      </p:sp>
      <p:sp>
        <p:nvSpPr>
          <p:cNvPr id="4" name="CasellaDiTesto 3"/>
          <p:cNvSpPr txBox="1"/>
          <p:nvPr/>
        </p:nvSpPr>
        <p:spPr>
          <a:xfrm>
            <a:off x="5288743" y="5401141"/>
            <a:ext cx="3600400" cy="1477328"/>
          </a:xfrm>
          <a:prstGeom prst="rect">
            <a:avLst/>
          </a:prstGeom>
          <a:solidFill>
            <a:schemeClr val="accent3">
              <a:lumMod val="20000"/>
              <a:lumOff val="80000"/>
            </a:schemeClr>
          </a:solidFill>
        </p:spPr>
        <p:txBody>
          <a:bodyPr wrap="square" rtlCol="0">
            <a:spAutoFit/>
          </a:bodyPr>
          <a:lstStyle/>
          <a:p>
            <a:r>
              <a:rPr lang="it-IT" dirty="0" smtClean="0"/>
              <a:t>I COMMI DAL 7 AL 13 NON SI APPLICANO AI COMPENSI PERCEPITI PER ATTIVITA’ DI FORMAZIONE RIVOLTA A DIPENDENTI PUBBLICI</a:t>
            </a:r>
            <a:endParaRPr lang="it-IT" dirty="0"/>
          </a:p>
        </p:txBody>
      </p:sp>
      <p:sp>
        <p:nvSpPr>
          <p:cNvPr id="9" name="Titolo 1"/>
          <p:cNvSpPr txBox="1">
            <a:spLocks/>
          </p:cNvSpPr>
          <p:nvPr/>
        </p:nvSpPr>
        <p:spPr bwMode="auto">
          <a:xfrm rot="5400000">
            <a:off x="4727649" y="2913311"/>
            <a:ext cx="8229600" cy="9080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it-IT" sz="3200" smtClean="0">
                <a:solidFill>
                  <a:srgbClr val="000000"/>
                </a:solidFill>
              </a:rPr>
              <a:t>Legge 190/2012 Il regime </a:t>
            </a:r>
            <a:r>
              <a:rPr lang="it-IT" sz="3200" smtClean="0"/>
              <a:t>autorizzatorio</a:t>
            </a:r>
            <a:r>
              <a:rPr lang="it-IT" sz="3200" smtClean="0">
                <a:solidFill>
                  <a:srgbClr val="000000"/>
                </a:solidFill>
              </a:rPr>
              <a:t>  </a:t>
            </a:r>
            <a:endParaRPr lang="it-IT" dirty="0" smtClean="0"/>
          </a:p>
        </p:txBody>
      </p:sp>
      <p:sp>
        <p:nvSpPr>
          <p:cNvPr id="5" name="Segnaposto piè di pagina 4"/>
          <p:cNvSpPr>
            <a:spLocks noGrp="1"/>
          </p:cNvSpPr>
          <p:nvPr>
            <p:ph type="ftr" sz="quarter" idx="11"/>
          </p:nvPr>
        </p:nvSpPr>
        <p:spPr/>
        <p:txBody>
          <a:bodyPr/>
          <a:lstStyle/>
          <a:p>
            <a:pPr>
              <a:defRPr/>
            </a:pPr>
            <a:endParaRPr lang="it-IT"/>
          </a:p>
        </p:txBody>
      </p:sp>
    </p:spTree>
    <p:extLst>
      <p:ext uri="{BB962C8B-B14F-4D97-AF65-F5344CB8AC3E}">
        <p14:creationId xmlns:p14="http://schemas.microsoft.com/office/powerpoint/2010/main" val="4062301126"/>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Eccezioni alla pubblicazione </a:t>
            </a:r>
            <a:endParaRPr lang="it-IT" dirty="0"/>
          </a:p>
        </p:txBody>
      </p:sp>
      <p:sp>
        <p:nvSpPr>
          <p:cNvPr id="3" name="Segnaposto contenuto 2"/>
          <p:cNvSpPr>
            <a:spLocks noGrp="1"/>
          </p:cNvSpPr>
          <p:nvPr>
            <p:ph idx="1"/>
          </p:nvPr>
        </p:nvSpPr>
        <p:spPr/>
        <p:txBody>
          <a:bodyPr/>
          <a:lstStyle/>
          <a:p>
            <a:r>
              <a:rPr lang="it-IT" dirty="0" smtClean="0">
                <a:hlinkClick r:id="rId2" action="ppaction://hlinkfile"/>
              </a:rPr>
              <a:t>PNA allegato 1 estratto</a:t>
            </a:r>
            <a:endParaRPr lang="it-IT" dirty="0"/>
          </a:p>
        </p:txBody>
      </p:sp>
      <p:sp>
        <p:nvSpPr>
          <p:cNvPr id="4" name="Segnaposto piè di pagina 3"/>
          <p:cNvSpPr>
            <a:spLocks noGrp="1"/>
          </p:cNvSpPr>
          <p:nvPr>
            <p:ph type="ftr" sz="quarter" idx="11"/>
          </p:nvPr>
        </p:nvSpPr>
        <p:spPr/>
        <p:txBody>
          <a:bodyPr/>
          <a:lstStyle/>
          <a:p>
            <a:pPr>
              <a:defRPr/>
            </a:pPr>
            <a:endParaRPr lang="it-IT"/>
          </a:p>
        </p:txBody>
      </p:sp>
    </p:spTree>
    <p:extLst>
      <p:ext uri="{BB962C8B-B14F-4D97-AF65-F5344CB8AC3E}">
        <p14:creationId xmlns:p14="http://schemas.microsoft.com/office/powerpoint/2010/main" val="2234956775"/>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1593483" y="1316171"/>
            <a:ext cx="2592288" cy="646331"/>
          </a:xfrm>
          <a:prstGeom prst="rect">
            <a:avLst/>
          </a:prstGeom>
          <a:solidFill>
            <a:schemeClr val="bg2"/>
          </a:solidFill>
        </p:spPr>
        <p:txBody>
          <a:bodyPr wrap="square" rtlCol="0">
            <a:spAutoFit/>
          </a:bodyPr>
          <a:lstStyle/>
          <a:p>
            <a:r>
              <a:rPr lang="it-IT" dirty="0" smtClean="0"/>
              <a:t>Conferimento incarico a dipendente pubblico</a:t>
            </a:r>
            <a:endParaRPr lang="it-IT" dirty="0"/>
          </a:p>
        </p:txBody>
      </p:sp>
      <p:sp>
        <p:nvSpPr>
          <p:cNvPr id="7" name="CasellaDiTesto 6"/>
          <p:cNvSpPr txBox="1"/>
          <p:nvPr/>
        </p:nvSpPr>
        <p:spPr>
          <a:xfrm>
            <a:off x="40878" y="0"/>
            <a:ext cx="2592288" cy="923330"/>
          </a:xfrm>
          <a:prstGeom prst="rect">
            <a:avLst/>
          </a:prstGeom>
          <a:solidFill>
            <a:schemeClr val="accent5">
              <a:lumMod val="20000"/>
              <a:lumOff val="80000"/>
            </a:schemeClr>
          </a:solidFill>
        </p:spPr>
        <p:txBody>
          <a:bodyPr wrap="square" rtlCol="0">
            <a:spAutoFit/>
          </a:bodyPr>
          <a:lstStyle/>
          <a:p>
            <a:r>
              <a:rPr lang="it-IT" b="1" u="sng" dirty="0" smtClean="0"/>
              <a:t>Amministrazione pubblica </a:t>
            </a:r>
            <a:r>
              <a:rPr lang="it-IT" b="1" dirty="0" smtClean="0"/>
              <a:t>o soggetto privato conferente</a:t>
            </a:r>
            <a:endParaRPr lang="it-IT" b="1" dirty="0"/>
          </a:p>
        </p:txBody>
      </p:sp>
      <p:sp>
        <p:nvSpPr>
          <p:cNvPr id="8" name="CasellaDiTesto 7"/>
          <p:cNvSpPr txBox="1"/>
          <p:nvPr/>
        </p:nvSpPr>
        <p:spPr>
          <a:xfrm>
            <a:off x="4731944" y="1316171"/>
            <a:ext cx="1656184" cy="646331"/>
          </a:xfrm>
          <a:prstGeom prst="rect">
            <a:avLst/>
          </a:prstGeom>
          <a:solidFill>
            <a:schemeClr val="accent2">
              <a:lumMod val="20000"/>
              <a:lumOff val="80000"/>
            </a:schemeClr>
          </a:solidFill>
        </p:spPr>
        <p:txBody>
          <a:bodyPr wrap="square" rtlCol="0">
            <a:spAutoFit/>
          </a:bodyPr>
          <a:lstStyle/>
          <a:p>
            <a:r>
              <a:rPr lang="it-IT" dirty="0" smtClean="0"/>
              <a:t>AP conferente o dipendente </a:t>
            </a:r>
            <a:endParaRPr lang="it-IT" dirty="0"/>
          </a:p>
        </p:txBody>
      </p:sp>
      <p:sp>
        <p:nvSpPr>
          <p:cNvPr id="6" name="CasellaDiTesto 5"/>
          <p:cNvSpPr txBox="1"/>
          <p:nvPr/>
        </p:nvSpPr>
        <p:spPr>
          <a:xfrm>
            <a:off x="6788506" y="1085641"/>
            <a:ext cx="2160240" cy="923330"/>
          </a:xfrm>
          <a:prstGeom prst="rect">
            <a:avLst/>
          </a:prstGeom>
          <a:solidFill>
            <a:schemeClr val="accent3">
              <a:lumMod val="20000"/>
              <a:lumOff val="80000"/>
            </a:schemeClr>
          </a:solidFill>
        </p:spPr>
        <p:txBody>
          <a:bodyPr wrap="square" rtlCol="0">
            <a:spAutoFit/>
          </a:bodyPr>
          <a:lstStyle/>
          <a:p>
            <a:r>
              <a:rPr lang="it-IT" dirty="0" smtClean="0"/>
              <a:t>Richiesta di autorizzazione (c.10)</a:t>
            </a:r>
            <a:endParaRPr lang="it-IT" dirty="0"/>
          </a:p>
        </p:txBody>
      </p:sp>
      <p:sp>
        <p:nvSpPr>
          <p:cNvPr id="9" name="Freccia a destra 8"/>
          <p:cNvSpPr/>
          <p:nvPr/>
        </p:nvSpPr>
        <p:spPr>
          <a:xfrm>
            <a:off x="4185771" y="1316171"/>
            <a:ext cx="402157" cy="5897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reccia a destra 9"/>
          <p:cNvSpPr/>
          <p:nvPr/>
        </p:nvSpPr>
        <p:spPr>
          <a:xfrm>
            <a:off x="6376787" y="1372792"/>
            <a:ext cx="402157" cy="5897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p:cNvSpPr txBox="1"/>
          <p:nvPr/>
        </p:nvSpPr>
        <p:spPr>
          <a:xfrm>
            <a:off x="6803894" y="3010991"/>
            <a:ext cx="2129464" cy="923330"/>
          </a:xfrm>
          <a:prstGeom prst="rect">
            <a:avLst/>
          </a:prstGeom>
          <a:solidFill>
            <a:schemeClr val="accent6">
              <a:lumMod val="20000"/>
              <a:lumOff val="80000"/>
            </a:schemeClr>
          </a:solidFill>
        </p:spPr>
        <p:txBody>
          <a:bodyPr wrap="square" rtlCol="0">
            <a:spAutoFit/>
          </a:bodyPr>
          <a:lstStyle/>
          <a:p>
            <a:r>
              <a:rPr lang="it-IT" dirty="0" smtClean="0"/>
              <a:t>30 gg per risposta </a:t>
            </a:r>
          </a:p>
          <a:p>
            <a:r>
              <a:rPr lang="it-IT" dirty="0" smtClean="0"/>
              <a:t>Dopo silenzio assenso</a:t>
            </a:r>
            <a:endParaRPr lang="it-IT" dirty="0"/>
          </a:p>
        </p:txBody>
      </p:sp>
      <p:sp>
        <p:nvSpPr>
          <p:cNvPr id="12" name="Freccia a destra 11"/>
          <p:cNvSpPr/>
          <p:nvPr/>
        </p:nvSpPr>
        <p:spPr>
          <a:xfrm rot="5400000">
            <a:off x="7627209" y="2515057"/>
            <a:ext cx="402157" cy="5897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asellaDiTesto 13"/>
          <p:cNvSpPr txBox="1"/>
          <p:nvPr/>
        </p:nvSpPr>
        <p:spPr>
          <a:xfrm>
            <a:off x="6748168" y="1962502"/>
            <a:ext cx="2160240" cy="646331"/>
          </a:xfrm>
          <a:prstGeom prst="rect">
            <a:avLst/>
          </a:prstGeom>
          <a:solidFill>
            <a:schemeClr val="accent5">
              <a:lumMod val="20000"/>
              <a:lumOff val="80000"/>
            </a:schemeClr>
          </a:solidFill>
        </p:spPr>
        <p:txBody>
          <a:bodyPr wrap="square" rtlCol="0">
            <a:spAutoFit/>
          </a:bodyPr>
          <a:lstStyle/>
          <a:p>
            <a:r>
              <a:rPr lang="it-IT" b="1" dirty="0" smtClean="0"/>
              <a:t>Amministrazione di appartenenza</a:t>
            </a:r>
            <a:endParaRPr lang="it-IT" b="1" dirty="0"/>
          </a:p>
        </p:txBody>
      </p:sp>
      <p:sp>
        <p:nvSpPr>
          <p:cNvPr id="15" name="Freccia a destra 14"/>
          <p:cNvSpPr/>
          <p:nvPr/>
        </p:nvSpPr>
        <p:spPr>
          <a:xfrm rot="5400000">
            <a:off x="2113935" y="790786"/>
            <a:ext cx="402157" cy="5897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7" name="Connettore 7 16"/>
          <p:cNvCxnSpPr>
            <a:stCxn id="5" idx="2"/>
          </p:cNvCxnSpPr>
          <p:nvPr/>
        </p:nvCxnSpPr>
        <p:spPr>
          <a:xfrm rot="16200000" flipH="1">
            <a:off x="4517951" y="334177"/>
            <a:ext cx="431588" cy="3688237"/>
          </a:xfrm>
          <a:prstGeom prst="curvedConnector2">
            <a:avLst/>
          </a:prstGeom>
          <a:ln w="571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2" name="CasellaDiTesto 21"/>
          <p:cNvSpPr txBox="1"/>
          <p:nvPr/>
        </p:nvSpPr>
        <p:spPr>
          <a:xfrm>
            <a:off x="2345134" y="2095560"/>
            <a:ext cx="2592288" cy="1200329"/>
          </a:xfrm>
          <a:prstGeom prst="rect">
            <a:avLst/>
          </a:prstGeom>
          <a:solidFill>
            <a:schemeClr val="tx1">
              <a:lumMod val="65000"/>
              <a:lumOff val="35000"/>
            </a:schemeClr>
          </a:solidFill>
        </p:spPr>
        <p:txBody>
          <a:bodyPr wrap="square" rtlCol="0">
            <a:spAutoFit/>
          </a:bodyPr>
          <a:lstStyle/>
          <a:p>
            <a:r>
              <a:rPr lang="it-IT" dirty="0" smtClean="0">
                <a:solidFill>
                  <a:schemeClr val="bg1"/>
                </a:solidFill>
              </a:rPr>
              <a:t>Entro 15 gg dall’erogazione del compenso lo comunica (c.11)</a:t>
            </a:r>
            <a:endParaRPr lang="it-IT" dirty="0">
              <a:solidFill>
                <a:schemeClr val="bg1"/>
              </a:solidFill>
            </a:endParaRPr>
          </a:p>
        </p:txBody>
      </p:sp>
      <p:sp>
        <p:nvSpPr>
          <p:cNvPr id="23" name="CasellaDiTesto 22"/>
          <p:cNvSpPr txBox="1"/>
          <p:nvPr/>
        </p:nvSpPr>
        <p:spPr>
          <a:xfrm>
            <a:off x="30175" y="6148374"/>
            <a:ext cx="2736304" cy="646331"/>
          </a:xfrm>
          <a:prstGeom prst="rect">
            <a:avLst/>
          </a:prstGeom>
          <a:solidFill>
            <a:schemeClr val="accent4">
              <a:lumMod val="20000"/>
              <a:lumOff val="80000"/>
            </a:schemeClr>
          </a:solidFill>
        </p:spPr>
        <p:txBody>
          <a:bodyPr wrap="square" rtlCol="0">
            <a:spAutoFit/>
          </a:bodyPr>
          <a:lstStyle/>
          <a:p>
            <a:r>
              <a:rPr lang="it-IT" b="1" dirty="0" smtClean="0"/>
              <a:t>Dipartimento Funzione Pubblica</a:t>
            </a:r>
            <a:endParaRPr lang="it-IT" b="1" dirty="0"/>
          </a:p>
        </p:txBody>
      </p:sp>
      <p:cxnSp>
        <p:nvCxnSpPr>
          <p:cNvPr id="38" name="Connettore 7 37"/>
          <p:cNvCxnSpPr>
            <a:stCxn id="14" idx="1"/>
            <a:endCxn id="23" idx="0"/>
          </p:cNvCxnSpPr>
          <p:nvPr/>
        </p:nvCxnSpPr>
        <p:spPr>
          <a:xfrm rot="10800000" flipV="1">
            <a:off x="1398328" y="2285668"/>
            <a:ext cx="5349841" cy="3862706"/>
          </a:xfrm>
          <a:prstGeom prst="curvedConnector2">
            <a:avLst/>
          </a:prstGeom>
          <a:ln w="57150">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Connettore 7 25"/>
          <p:cNvCxnSpPr>
            <a:stCxn id="7" idx="2"/>
          </p:cNvCxnSpPr>
          <p:nvPr/>
        </p:nvCxnSpPr>
        <p:spPr>
          <a:xfrm rot="5400000">
            <a:off x="-1455519" y="3355835"/>
            <a:ext cx="5225046" cy="360036"/>
          </a:xfrm>
          <a:prstGeom prst="curvedConnector3">
            <a:avLst>
              <a:gd name="adj1" fmla="val 50000"/>
            </a:avLst>
          </a:prstGeom>
          <a:ln w="57150">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24" name="CasellaDiTesto 23"/>
          <p:cNvSpPr txBox="1"/>
          <p:nvPr/>
        </p:nvSpPr>
        <p:spPr>
          <a:xfrm>
            <a:off x="-62701" y="3292174"/>
            <a:ext cx="3703979" cy="2585323"/>
          </a:xfrm>
          <a:prstGeom prst="rect">
            <a:avLst/>
          </a:prstGeom>
          <a:solidFill>
            <a:schemeClr val="tx2">
              <a:lumMod val="40000"/>
              <a:lumOff val="60000"/>
            </a:schemeClr>
          </a:solidFill>
        </p:spPr>
        <p:txBody>
          <a:bodyPr wrap="square" rtlCol="0">
            <a:spAutoFit/>
          </a:bodyPr>
          <a:lstStyle/>
          <a:p>
            <a:r>
              <a:rPr lang="it-IT" dirty="0" smtClean="0"/>
              <a:t>Entro 15 gg incarichi conferiti o autorizzati con relazione</a:t>
            </a:r>
          </a:p>
          <a:p>
            <a:r>
              <a:rPr lang="it-IT" dirty="0" smtClean="0"/>
              <a:t>Entro il 30 giugno dichiarazione di non aver conferito o autorizzato incarichi (c.12)</a:t>
            </a:r>
          </a:p>
          <a:p>
            <a:r>
              <a:rPr lang="it-IT" dirty="0" smtClean="0"/>
              <a:t>Entro 30 giugno per ciascun dipendente e per ogni incarico conferito o autorizzato compensi relativi all’anno precedente</a:t>
            </a:r>
            <a:endParaRPr lang="it-IT" dirty="0"/>
          </a:p>
        </p:txBody>
      </p:sp>
      <p:cxnSp>
        <p:nvCxnSpPr>
          <p:cNvPr id="31" name="Connettore 7 30"/>
          <p:cNvCxnSpPr/>
          <p:nvPr/>
        </p:nvCxnSpPr>
        <p:spPr>
          <a:xfrm rot="10800000" flipV="1">
            <a:off x="2089418" y="2608832"/>
            <a:ext cx="4658753" cy="3539542"/>
          </a:xfrm>
          <a:prstGeom prst="curvedConnector3">
            <a:avLst/>
          </a:prstGeom>
          <a:ln w="57150">
            <a:solidFill>
              <a:schemeClr val="accent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Connettore 7 34"/>
          <p:cNvCxnSpPr>
            <a:endCxn id="33" idx="1"/>
          </p:cNvCxnSpPr>
          <p:nvPr/>
        </p:nvCxnSpPr>
        <p:spPr>
          <a:xfrm>
            <a:off x="2020158" y="260648"/>
            <a:ext cx="4928154" cy="4499253"/>
          </a:xfrm>
          <a:prstGeom prst="curvedConnector3">
            <a:avLst>
              <a:gd name="adj1" fmla="val 50000"/>
            </a:avLst>
          </a:prstGeom>
          <a:ln w="57150">
            <a:solidFill>
              <a:schemeClr val="accent6">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32" name="CasellaDiTesto 31"/>
          <p:cNvSpPr txBox="1"/>
          <p:nvPr/>
        </p:nvSpPr>
        <p:spPr>
          <a:xfrm>
            <a:off x="3476974" y="5061085"/>
            <a:ext cx="3347661" cy="1754326"/>
          </a:xfrm>
          <a:prstGeom prst="rect">
            <a:avLst/>
          </a:prstGeom>
          <a:solidFill>
            <a:schemeClr val="accent2">
              <a:lumMod val="60000"/>
              <a:lumOff val="40000"/>
            </a:schemeClr>
          </a:solidFill>
        </p:spPr>
        <p:txBody>
          <a:bodyPr wrap="square" rtlCol="0">
            <a:spAutoFit/>
          </a:bodyPr>
          <a:lstStyle/>
          <a:p>
            <a:r>
              <a:rPr lang="it-IT" dirty="0" smtClean="0"/>
              <a:t>Entro </a:t>
            </a:r>
            <a:r>
              <a:rPr lang="it-IT" smtClean="0"/>
              <a:t>30 giugno Compensi </a:t>
            </a:r>
            <a:r>
              <a:rPr lang="it-IT" dirty="0" smtClean="0"/>
              <a:t>percepiti dai propri dipendenti anche per incarichi compresi nei compiti e doveri d’ufficio e l’elenco dei collaboratori esterni e consulenti (c. 14)</a:t>
            </a:r>
            <a:endParaRPr lang="it-IT" dirty="0"/>
          </a:p>
        </p:txBody>
      </p:sp>
      <p:sp>
        <p:nvSpPr>
          <p:cNvPr id="33" name="CasellaDiTesto 32"/>
          <p:cNvSpPr txBox="1"/>
          <p:nvPr/>
        </p:nvSpPr>
        <p:spPr>
          <a:xfrm>
            <a:off x="6948312" y="3882738"/>
            <a:ext cx="1944216" cy="1754326"/>
          </a:xfrm>
          <a:prstGeom prst="rect">
            <a:avLst/>
          </a:prstGeom>
          <a:solidFill>
            <a:schemeClr val="accent6">
              <a:lumMod val="40000"/>
              <a:lumOff val="60000"/>
            </a:schemeClr>
          </a:solidFill>
        </p:spPr>
        <p:txBody>
          <a:bodyPr wrap="square" rtlCol="0">
            <a:spAutoFit/>
          </a:bodyPr>
          <a:lstStyle/>
          <a:p>
            <a:r>
              <a:rPr lang="it-IT" dirty="0" smtClean="0"/>
              <a:t>Pubblicare nelle proprie banche dati elenchi dei consulenti con dati descrittivi (c. 14)</a:t>
            </a:r>
            <a:endParaRPr lang="it-IT" dirty="0"/>
          </a:p>
        </p:txBody>
      </p:sp>
      <p:sp>
        <p:nvSpPr>
          <p:cNvPr id="2" name="Segnaposto piè di pagina 1"/>
          <p:cNvSpPr>
            <a:spLocks noGrp="1"/>
          </p:cNvSpPr>
          <p:nvPr>
            <p:ph type="ftr" sz="quarter" idx="11"/>
          </p:nvPr>
        </p:nvSpPr>
        <p:spPr/>
        <p:txBody>
          <a:bodyPr/>
          <a:lstStyle/>
          <a:p>
            <a:pPr>
              <a:defRPr/>
            </a:pPr>
            <a:endParaRPr lang="it-IT"/>
          </a:p>
        </p:txBody>
      </p:sp>
    </p:spTree>
    <p:extLst>
      <p:ext uri="{BB962C8B-B14F-4D97-AF65-F5344CB8AC3E}">
        <p14:creationId xmlns:p14="http://schemas.microsoft.com/office/powerpoint/2010/main" val="4173413466"/>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natura del PNA</a:t>
            </a:r>
            <a:endParaRPr lang="it-IT" dirty="0"/>
          </a:p>
        </p:txBody>
      </p:sp>
      <p:sp>
        <p:nvSpPr>
          <p:cNvPr id="3" name="Segnaposto contenuto 2"/>
          <p:cNvSpPr>
            <a:spLocks noGrp="1"/>
          </p:cNvSpPr>
          <p:nvPr>
            <p:ph idx="1"/>
          </p:nvPr>
        </p:nvSpPr>
        <p:spPr/>
        <p:txBody>
          <a:bodyPr/>
          <a:lstStyle/>
          <a:p>
            <a:r>
              <a:rPr lang="it-IT" sz="2800" dirty="0">
                <a:solidFill>
                  <a:srgbClr val="3D3D3D"/>
                </a:solidFill>
                <a:latin typeface="GillSansMT"/>
              </a:rPr>
              <a:t>Il </a:t>
            </a:r>
            <a:r>
              <a:rPr lang="it-IT" sz="2800" b="1" dirty="0">
                <a:solidFill>
                  <a:srgbClr val="3D3D3D"/>
                </a:solidFill>
                <a:latin typeface="GillSansMT-Bold"/>
              </a:rPr>
              <a:t>Piano Triennale di Prevenzione della Corruzione </a:t>
            </a:r>
            <a:r>
              <a:rPr lang="it-IT" sz="2800" dirty="0">
                <a:solidFill>
                  <a:srgbClr val="3D3D3D"/>
                </a:solidFill>
                <a:latin typeface="GillSansMT"/>
              </a:rPr>
              <a:t>(P.T.P.C</a:t>
            </a:r>
            <a:r>
              <a:rPr lang="it-IT" sz="2800" dirty="0" smtClean="0">
                <a:solidFill>
                  <a:srgbClr val="3D3D3D"/>
                </a:solidFill>
                <a:latin typeface="GillSansMT"/>
              </a:rPr>
              <a:t>.) rappresenta </a:t>
            </a:r>
            <a:r>
              <a:rPr lang="it-IT" sz="2800" dirty="0">
                <a:solidFill>
                  <a:srgbClr val="3D3D3D"/>
                </a:solidFill>
                <a:latin typeface="GillSansMT"/>
              </a:rPr>
              <a:t>il </a:t>
            </a:r>
            <a:r>
              <a:rPr lang="it-IT" sz="2800" b="1" dirty="0">
                <a:solidFill>
                  <a:srgbClr val="3D3D3D"/>
                </a:solidFill>
                <a:latin typeface="GillSansMT-Bold"/>
              </a:rPr>
              <a:t>documento fondamentale </a:t>
            </a:r>
            <a:r>
              <a:rPr lang="it-IT" sz="2800" b="1" dirty="0" smtClean="0">
                <a:solidFill>
                  <a:srgbClr val="3D3D3D"/>
                </a:solidFill>
                <a:latin typeface="GillSansMT-Bold"/>
              </a:rPr>
              <a:t>d</a:t>
            </a:r>
            <a:r>
              <a:rPr lang="it-IT" sz="2800" dirty="0" smtClean="0">
                <a:solidFill>
                  <a:srgbClr val="3D3D3D"/>
                </a:solidFill>
                <a:latin typeface="GillSansMT"/>
              </a:rPr>
              <a:t>ell’amministrazione </a:t>
            </a:r>
            <a:r>
              <a:rPr lang="it-IT" sz="2800" dirty="0">
                <a:solidFill>
                  <a:srgbClr val="3D3D3D"/>
                </a:solidFill>
                <a:latin typeface="GillSansMT"/>
              </a:rPr>
              <a:t>per </a:t>
            </a:r>
            <a:r>
              <a:rPr lang="it-IT" sz="2800" dirty="0" smtClean="0">
                <a:solidFill>
                  <a:srgbClr val="3D3D3D"/>
                </a:solidFill>
                <a:latin typeface="GillSansMT"/>
              </a:rPr>
              <a:t>la definizione </a:t>
            </a:r>
            <a:r>
              <a:rPr lang="it-IT" sz="2800" dirty="0">
                <a:solidFill>
                  <a:srgbClr val="3D3D3D"/>
                </a:solidFill>
                <a:latin typeface="GillSansMT"/>
              </a:rPr>
              <a:t>della </a:t>
            </a:r>
            <a:r>
              <a:rPr lang="it-IT" sz="2800" b="1" dirty="0">
                <a:solidFill>
                  <a:srgbClr val="3D3D3D"/>
                </a:solidFill>
                <a:latin typeface="GillSansMT-Bold"/>
              </a:rPr>
              <a:t>strategia di prevenzione all’interno di </a:t>
            </a:r>
            <a:r>
              <a:rPr lang="it-IT" sz="2800" b="1" dirty="0" smtClean="0">
                <a:solidFill>
                  <a:srgbClr val="3D3D3D"/>
                </a:solidFill>
                <a:latin typeface="GillSansMT-Bold"/>
              </a:rPr>
              <a:t>ciascuna amministrazione</a:t>
            </a:r>
            <a:r>
              <a:rPr lang="it-IT" sz="2800" dirty="0">
                <a:solidFill>
                  <a:srgbClr val="3D3D3D"/>
                </a:solidFill>
                <a:latin typeface="GillSansMT"/>
              </a:rPr>
              <a:t>.</a:t>
            </a:r>
          </a:p>
          <a:p>
            <a:r>
              <a:rPr lang="it-IT" sz="2800" dirty="0" smtClean="0">
                <a:solidFill>
                  <a:srgbClr val="3D3D3D"/>
                </a:solidFill>
                <a:latin typeface="GillSansMT"/>
              </a:rPr>
              <a:t>Il </a:t>
            </a:r>
            <a:r>
              <a:rPr lang="it-IT" sz="2800" dirty="0">
                <a:solidFill>
                  <a:srgbClr val="3D3D3D"/>
                </a:solidFill>
                <a:latin typeface="GillSansMT"/>
              </a:rPr>
              <a:t>Piano è un </a:t>
            </a:r>
            <a:r>
              <a:rPr lang="it-IT" sz="2800" dirty="0">
                <a:solidFill>
                  <a:srgbClr val="FF0000"/>
                </a:solidFill>
                <a:latin typeface="GillSansMT"/>
              </a:rPr>
              <a:t>documento di </a:t>
            </a:r>
            <a:r>
              <a:rPr lang="it-IT" sz="2800" b="1" dirty="0">
                <a:solidFill>
                  <a:srgbClr val="FF0000"/>
                </a:solidFill>
                <a:latin typeface="GillSansMT-Bold"/>
              </a:rPr>
              <a:t>natura programmatica </a:t>
            </a:r>
            <a:r>
              <a:rPr lang="it-IT" sz="2800" dirty="0">
                <a:solidFill>
                  <a:srgbClr val="FF0000"/>
                </a:solidFill>
                <a:latin typeface="GillSansMT"/>
              </a:rPr>
              <a:t>che ingloba </a:t>
            </a:r>
            <a:r>
              <a:rPr lang="it-IT" sz="2800" dirty="0" smtClean="0">
                <a:solidFill>
                  <a:srgbClr val="FF0000"/>
                </a:solidFill>
                <a:latin typeface="GillSansMT"/>
              </a:rPr>
              <a:t>tutte le </a:t>
            </a:r>
            <a:r>
              <a:rPr lang="it-IT" sz="2800" b="1" dirty="0">
                <a:solidFill>
                  <a:srgbClr val="FF0000"/>
                </a:solidFill>
                <a:latin typeface="GillSansMT-Bold"/>
              </a:rPr>
              <a:t>misure di prevenzione </a:t>
            </a:r>
            <a:r>
              <a:rPr lang="it-IT" sz="2800" dirty="0">
                <a:solidFill>
                  <a:srgbClr val="3D3D3D"/>
                </a:solidFill>
                <a:latin typeface="GillSansMT"/>
              </a:rPr>
              <a:t>obbligatorie per legge e quelle ulteriori</a:t>
            </a:r>
            <a:r>
              <a:rPr lang="it-IT" sz="2800" dirty="0" smtClean="0">
                <a:solidFill>
                  <a:srgbClr val="3D3D3D"/>
                </a:solidFill>
                <a:latin typeface="GillSansMT"/>
              </a:rPr>
              <a:t>, coordinando </a:t>
            </a:r>
            <a:r>
              <a:rPr lang="it-IT" sz="2800" dirty="0">
                <a:solidFill>
                  <a:srgbClr val="3D3D3D"/>
                </a:solidFill>
                <a:latin typeface="GillSansMT"/>
              </a:rPr>
              <a:t>gli interventi.</a:t>
            </a:r>
            <a:endParaRPr lang="it-IT" sz="2800" dirty="0"/>
          </a:p>
        </p:txBody>
      </p:sp>
    </p:spTree>
    <p:extLst>
      <p:ext uri="{BB962C8B-B14F-4D97-AF65-F5344CB8AC3E}">
        <p14:creationId xmlns:p14="http://schemas.microsoft.com/office/powerpoint/2010/main" val="4247476543"/>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rischi della codificazione……..</a:t>
            </a:r>
            <a:endParaRPr lang="it-IT" dirty="0"/>
          </a:p>
        </p:txBody>
      </p:sp>
      <p:sp>
        <p:nvSpPr>
          <p:cNvPr id="3" name="Segnaposto contenuto 2"/>
          <p:cNvSpPr>
            <a:spLocks noGrp="1"/>
          </p:cNvSpPr>
          <p:nvPr>
            <p:ph idx="1"/>
          </p:nvPr>
        </p:nvSpPr>
        <p:spPr/>
        <p:txBody>
          <a:bodyPr/>
          <a:lstStyle/>
          <a:p>
            <a:r>
              <a:rPr lang="it-IT" sz="2400" dirty="0">
                <a:solidFill>
                  <a:srgbClr val="3D3D3D"/>
                </a:solidFill>
                <a:latin typeface="GillSansMT"/>
              </a:rPr>
              <a:t>Da un lato vi è un RISCHIO, ossia </a:t>
            </a:r>
            <a:r>
              <a:rPr lang="it-IT" sz="2400" dirty="0" smtClean="0">
                <a:solidFill>
                  <a:srgbClr val="3D3D3D"/>
                </a:solidFill>
                <a:latin typeface="GillSansMT"/>
              </a:rPr>
              <a:t>la ‘‘</a:t>
            </a:r>
            <a:r>
              <a:rPr lang="it-IT" sz="2400" b="1" dirty="0">
                <a:solidFill>
                  <a:srgbClr val="3D3D3D"/>
                </a:solidFill>
                <a:latin typeface="GillSansMT-Bold"/>
              </a:rPr>
              <a:t>Burocratizzazione</a:t>
            </a:r>
            <a:r>
              <a:rPr lang="it-IT" sz="2400" dirty="0">
                <a:solidFill>
                  <a:srgbClr val="3D3D3D"/>
                </a:solidFill>
                <a:latin typeface="GillSansMT"/>
              </a:rPr>
              <a:t>’’ del Piano e la previsione </a:t>
            </a:r>
            <a:r>
              <a:rPr lang="it-IT" sz="2400" dirty="0" smtClean="0">
                <a:solidFill>
                  <a:srgbClr val="3D3D3D"/>
                </a:solidFill>
                <a:latin typeface="GillSansMT"/>
              </a:rPr>
              <a:t>di troppi </a:t>
            </a:r>
            <a:r>
              <a:rPr lang="it-IT" sz="2400" dirty="0">
                <a:solidFill>
                  <a:srgbClr val="3D3D3D"/>
                </a:solidFill>
                <a:latin typeface="GillSansMT"/>
              </a:rPr>
              <a:t>contenuti e/o di contenuti troppo generici.</a:t>
            </a:r>
          </a:p>
          <a:p>
            <a:r>
              <a:rPr lang="it-IT" sz="2400" dirty="0">
                <a:solidFill>
                  <a:srgbClr val="3D3D3D"/>
                </a:solidFill>
                <a:latin typeface="GillSansMT"/>
              </a:rPr>
              <a:t>Dall’altro lato vi è l’esigenza di addivenire ad un </a:t>
            </a:r>
            <a:r>
              <a:rPr lang="it-IT" sz="2400" dirty="0" smtClean="0">
                <a:solidFill>
                  <a:srgbClr val="3D3D3D"/>
                </a:solidFill>
                <a:latin typeface="GillSansMT"/>
              </a:rPr>
              <a:t>presidio efficace </a:t>
            </a:r>
            <a:r>
              <a:rPr lang="it-IT" sz="2400" dirty="0">
                <a:solidFill>
                  <a:srgbClr val="3D3D3D"/>
                </a:solidFill>
                <a:latin typeface="GillSansMT"/>
              </a:rPr>
              <a:t>del rischio corruttivo </a:t>
            </a:r>
            <a:r>
              <a:rPr lang="it-IT" sz="2400" dirty="0" smtClean="0">
                <a:solidFill>
                  <a:srgbClr val="3D3D3D"/>
                </a:solidFill>
                <a:latin typeface="GillSansMT"/>
              </a:rPr>
              <a:t>all’interno dell’</a:t>
            </a:r>
            <a:r>
              <a:rPr lang="it-IT" sz="2400" dirty="0" err="1" smtClean="0">
                <a:solidFill>
                  <a:srgbClr val="3D3D3D"/>
                </a:solidFill>
                <a:latin typeface="GillSansMT"/>
              </a:rPr>
              <a:t>organizzazione</a:t>
            </a:r>
            <a:r>
              <a:rPr lang="it-IT" sz="2400" dirty="0" err="1" smtClean="0">
                <a:solidFill>
                  <a:srgbClr val="FFFFFF"/>
                </a:solidFill>
                <a:latin typeface="GillSansMT"/>
              </a:rPr>
              <a:t>ECESSIVA</a:t>
            </a:r>
            <a:r>
              <a:rPr lang="it-IT" sz="2400" dirty="0" smtClean="0">
                <a:solidFill>
                  <a:srgbClr val="FFFFFF"/>
                </a:solidFill>
                <a:latin typeface="GillSansMT"/>
              </a:rPr>
              <a:t> RICITA</a:t>
            </a:r>
            <a:r>
              <a:rPr lang="it-IT" sz="2400" dirty="0">
                <a:solidFill>
                  <a:srgbClr val="FFFFFF"/>
                </a:solidFill>
                <a:latin typeface="GillSansMT"/>
              </a:rPr>
              <a:t>’ /</a:t>
            </a:r>
          </a:p>
          <a:p>
            <a:r>
              <a:rPr lang="it-IT" sz="2400" dirty="0">
                <a:solidFill>
                  <a:srgbClr val="FFFFFF"/>
                </a:solidFill>
                <a:latin typeface="GillSansMT"/>
              </a:rPr>
              <a:t>MERO </a:t>
            </a:r>
            <a:r>
              <a:rPr lang="it-IT" sz="2400" dirty="0" smtClean="0">
                <a:solidFill>
                  <a:srgbClr val="FFFFFF"/>
                </a:solidFill>
                <a:latin typeface="GillSansMT"/>
              </a:rPr>
              <a:t>PROBLEMI </a:t>
            </a:r>
            <a:r>
              <a:rPr lang="it-IT" sz="2400" dirty="0">
                <a:solidFill>
                  <a:srgbClr val="FFFFFF"/>
                </a:solidFill>
                <a:latin typeface="GillSansMT"/>
              </a:rPr>
              <a:t>CONCRETI</a:t>
            </a:r>
          </a:p>
          <a:p>
            <a:pPr marL="0" indent="0" algn="ctr">
              <a:buNone/>
            </a:pPr>
            <a:r>
              <a:rPr lang="it-IT" sz="2400" dirty="0" smtClean="0">
                <a:solidFill>
                  <a:srgbClr val="3D3D3D"/>
                </a:solidFill>
                <a:latin typeface="GillSansMT"/>
              </a:rPr>
              <a:t>      Lo </a:t>
            </a:r>
            <a:r>
              <a:rPr lang="it-IT" sz="2400" dirty="0">
                <a:solidFill>
                  <a:srgbClr val="3D3D3D"/>
                </a:solidFill>
                <a:latin typeface="GillSansMT"/>
              </a:rPr>
              <a:t>strumento più efficace perché il Piano non diventi una </a:t>
            </a:r>
            <a:r>
              <a:rPr lang="it-IT" sz="2400" dirty="0" smtClean="0">
                <a:solidFill>
                  <a:srgbClr val="3D3D3D"/>
                </a:solidFill>
                <a:latin typeface="GillSansMT"/>
              </a:rPr>
              <a:t>   ‘‘</a:t>
            </a:r>
            <a:r>
              <a:rPr lang="it-IT" sz="2400" dirty="0">
                <a:solidFill>
                  <a:srgbClr val="3D3D3D"/>
                </a:solidFill>
                <a:latin typeface="GillSansMT"/>
              </a:rPr>
              <a:t>dichiarazione di intenti’’, ma dia una risposta concreta alle</a:t>
            </a:r>
          </a:p>
          <a:p>
            <a:pPr marL="0" indent="0" algn="ctr">
              <a:buNone/>
            </a:pPr>
            <a:r>
              <a:rPr lang="it-IT" sz="2400" dirty="0">
                <a:solidFill>
                  <a:srgbClr val="3D3D3D"/>
                </a:solidFill>
                <a:latin typeface="GillSansMT"/>
              </a:rPr>
              <a:t>esigenze dell’organizzazione </a:t>
            </a:r>
            <a:r>
              <a:rPr lang="it-IT" sz="2400" dirty="0" smtClean="0">
                <a:solidFill>
                  <a:srgbClr val="3D3D3D"/>
                </a:solidFill>
                <a:latin typeface="GillSansMT"/>
              </a:rPr>
              <a:t>è </a:t>
            </a:r>
            <a:r>
              <a:rPr lang="it-IT" sz="2400" b="1" dirty="0" smtClean="0">
                <a:solidFill>
                  <a:srgbClr val="3D3D3D"/>
                </a:solidFill>
                <a:latin typeface="GillSansMT-Bold"/>
              </a:rPr>
              <a:t>L’ANALISI </a:t>
            </a:r>
            <a:r>
              <a:rPr lang="it-IT" sz="2400" b="1" dirty="0">
                <a:solidFill>
                  <a:srgbClr val="3D3D3D"/>
                </a:solidFill>
                <a:latin typeface="GillSansMT-Bold"/>
              </a:rPr>
              <a:t>DEL </a:t>
            </a:r>
            <a:r>
              <a:rPr lang="it-IT" sz="2400" b="1" dirty="0" smtClean="0">
                <a:solidFill>
                  <a:srgbClr val="3D3D3D"/>
                </a:solidFill>
                <a:latin typeface="GillSansMT-Bold"/>
              </a:rPr>
              <a:t>RISCHIO</a:t>
            </a:r>
            <a:endParaRPr lang="it-IT" sz="2400" b="1" dirty="0">
              <a:solidFill>
                <a:srgbClr val="3D3D3D"/>
              </a:solidFill>
              <a:latin typeface="GillSansMT-Bold"/>
            </a:endParaRPr>
          </a:p>
        </p:txBody>
      </p:sp>
      <p:sp>
        <p:nvSpPr>
          <p:cNvPr id="4" name="Segnaposto piè di pagina 3"/>
          <p:cNvSpPr>
            <a:spLocks noGrp="1"/>
          </p:cNvSpPr>
          <p:nvPr>
            <p:ph type="ftr" sz="quarter" idx="11"/>
          </p:nvPr>
        </p:nvSpPr>
        <p:spPr/>
        <p:txBody>
          <a:bodyPr/>
          <a:lstStyle/>
          <a:p>
            <a:pPr>
              <a:defRPr/>
            </a:pPr>
            <a:endParaRPr lang="it-IT"/>
          </a:p>
        </p:txBody>
      </p:sp>
    </p:spTree>
    <p:extLst>
      <p:ext uri="{BB962C8B-B14F-4D97-AF65-F5344CB8AC3E}">
        <p14:creationId xmlns:p14="http://schemas.microsoft.com/office/powerpoint/2010/main" val="678714406"/>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olo 1"/>
          <p:cNvSpPr>
            <a:spLocks noGrp="1"/>
          </p:cNvSpPr>
          <p:nvPr>
            <p:ph type="title"/>
          </p:nvPr>
        </p:nvSpPr>
        <p:spPr>
          <a:xfrm>
            <a:off x="25152" y="-47247"/>
            <a:ext cx="8229600" cy="451911"/>
          </a:xfrm>
        </p:spPr>
        <p:txBody>
          <a:bodyPr/>
          <a:lstStyle/>
          <a:p>
            <a:pPr algn="l"/>
            <a:r>
              <a:rPr lang="it-IT" sz="3200" dirty="0" smtClean="0"/>
              <a:t>Le case della </a:t>
            </a:r>
            <a:r>
              <a:rPr lang="it-IT" sz="2800" dirty="0" smtClean="0"/>
              <a:t>trasparenza</a:t>
            </a:r>
          </a:p>
        </p:txBody>
      </p:sp>
      <p:sp>
        <p:nvSpPr>
          <p:cNvPr id="3" name="Segnaposto contenuto 2"/>
          <p:cNvSpPr>
            <a:spLocks noGrp="1"/>
          </p:cNvSpPr>
          <p:nvPr>
            <p:ph idx="1"/>
          </p:nvPr>
        </p:nvSpPr>
        <p:spPr>
          <a:xfrm>
            <a:off x="111273" y="463183"/>
            <a:ext cx="3960564" cy="1757363"/>
          </a:xfrm>
        </p:spPr>
        <p:txBody>
          <a:bodyPr/>
          <a:lstStyle/>
          <a:p>
            <a:pPr marL="0" indent="0">
              <a:buFont typeface="Arial" charset="0"/>
              <a:buNone/>
              <a:defRPr/>
            </a:pPr>
            <a:r>
              <a:rPr lang="it-IT" sz="1600" b="1" dirty="0" smtClean="0">
                <a:latin typeface="+mj-lt"/>
              </a:rPr>
              <a:t>Art. 1 l. 241/1990</a:t>
            </a:r>
          </a:p>
          <a:p>
            <a:pPr marL="0" indent="0">
              <a:buNone/>
              <a:defRPr/>
            </a:pPr>
            <a:r>
              <a:rPr lang="it-IT" sz="1600" dirty="0" smtClean="0">
                <a:latin typeface="+mj-lt"/>
              </a:rPr>
              <a:t>L’attività </a:t>
            </a:r>
            <a:r>
              <a:rPr lang="it-IT" sz="1600" dirty="0">
                <a:latin typeface="+mj-lt"/>
              </a:rPr>
              <a:t>amministrativa persegue i fini determinati dalla legge ed è retta da criteri di economicità, di efficacia, di imparzialità, di pubblicità e di trasparenza </a:t>
            </a:r>
          </a:p>
        </p:txBody>
      </p:sp>
      <p:sp>
        <p:nvSpPr>
          <p:cNvPr id="6" name="CasellaDiTesto 5"/>
          <p:cNvSpPr txBox="1"/>
          <p:nvPr/>
        </p:nvSpPr>
        <p:spPr>
          <a:xfrm>
            <a:off x="4071837" y="376659"/>
            <a:ext cx="4968975" cy="1815882"/>
          </a:xfrm>
          <a:prstGeom prst="rect">
            <a:avLst/>
          </a:prstGeom>
          <a:solidFill>
            <a:schemeClr val="accent6">
              <a:lumMod val="20000"/>
              <a:lumOff val="80000"/>
            </a:schemeClr>
          </a:solidFill>
        </p:spPr>
        <p:txBody>
          <a:bodyPr wrap="square">
            <a:spAutoFit/>
          </a:bodyPr>
          <a:lstStyle/>
          <a:p>
            <a:pPr>
              <a:defRPr/>
            </a:pPr>
            <a:r>
              <a:rPr lang="it-IT" sz="1600" b="1" dirty="0">
                <a:latin typeface="+mj-lt"/>
              </a:rPr>
              <a:t>Art. 26 . 241/1990</a:t>
            </a:r>
          </a:p>
          <a:p>
            <a:pPr>
              <a:defRPr/>
            </a:pPr>
            <a:r>
              <a:rPr lang="it-IT" sz="1600" dirty="0">
                <a:latin typeface="+mj-lt"/>
              </a:rPr>
              <a:t>sono pubblicati, secondo le modalità previste dai singoli ordinamenti, le direttive, i programmi, le istruzioni, le circolari e ogni atto che dispone in generale sulla organizzazione, sulle funzioni, sugli obiettivi, sui procedimenti di una pubblica amministrazione</a:t>
            </a:r>
            <a:r>
              <a:rPr lang="it-IT" sz="1600" dirty="0" smtClean="0">
                <a:latin typeface="+mj-lt"/>
              </a:rPr>
              <a:t>……(abrogato dal d.lgs. 33/2013)...</a:t>
            </a:r>
            <a:endParaRPr lang="it-IT" sz="1600" dirty="0">
              <a:latin typeface="+mj-lt"/>
            </a:endParaRPr>
          </a:p>
        </p:txBody>
      </p:sp>
      <p:sp>
        <p:nvSpPr>
          <p:cNvPr id="9" name="CasellaDiTesto 8"/>
          <p:cNvSpPr txBox="1"/>
          <p:nvPr/>
        </p:nvSpPr>
        <p:spPr>
          <a:xfrm>
            <a:off x="35074" y="3541226"/>
            <a:ext cx="9108926" cy="2308324"/>
          </a:xfrm>
          <a:prstGeom prst="rect">
            <a:avLst/>
          </a:prstGeom>
          <a:solidFill>
            <a:schemeClr val="bg2"/>
          </a:solidFill>
        </p:spPr>
        <p:txBody>
          <a:bodyPr wrap="square">
            <a:spAutoFit/>
          </a:bodyPr>
          <a:lstStyle/>
          <a:p>
            <a:pPr>
              <a:defRPr/>
            </a:pPr>
            <a:r>
              <a:rPr lang="it-IT" sz="1600" b="1" dirty="0">
                <a:latin typeface="+mj-lt"/>
              </a:rPr>
              <a:t>d.lgs. 150/2009</a:t>
            </a:r>
          </a:p>
          <a:p>
            <a:pPr>
              <a:defRPr/>
            </a:pPr>
            <a:r>
              <a:rPr lang="it-IT" sz="1600" dirty="0">
                <a:latin typeface="+mj-lt"/>
              </a:rPr>
              <a:t>Art. 1 Le disposizioni del presente decreto assicurano……….., nonché la trasparenza dell'operato delle amministrazioni pubbliche anche a garanzia della legalità. </a:t>
            </a:r>
            <a:endParaRPr lang="it-IT" sz="1600" dirty="0" smtClean="0">
              <a:latin typeface="+mj-lt"/>
            </a:endParaRPr>
          </a:p>
          <a:p>
            <a:pPr>
              <a:defRPr/>
            </a:pPr>
            <a:r>
              <a:rPr lang="it-IT" sz="1600" dirty="0" smtClean="0">
                <a:latin typeface="+mj-lt"/>
              </a:rPr>
              <a:t>Art</a:t>
            </a:r>
            <a:r>
              <a:rPr lang="it-IT" sz="1600" dirty="0">
                <a:latin typeface="+mj-lt"/>
              </a:rPr>
              <a:t>. </a:t>
            </a:r>
            <a:r>
              <a:rPr lang="it-IT" sz="1600" dirty="0" smtClean="0">
                <a:latin typeface="+mj-lt"/>
              </a:rPr>
              <a:t>11 La </a:t>
            </a:r>
            <a:r>
              <a:rPr lang="it-IT" sz="1600" dirty="0">
                <a:latin typeface="+mj-lt"/>
              </a:rPr>
              <a:t>trasparenza è</a:t>
            </a:r>
            <a:r>
              <a:rPr lang="it-IT" sz="1600" dirty="0" smtClean="0">
                <a:latin typeface="+mj-lt"/>
              </a:rPr>
              <a:t> </a:t>
            </a:r>
            <a:r>
              <a:rPr lang="it-IT" sz="1600" dirty="0">
                <a:latin typeface="+mj-lt"/>
              </a:rPr>
              <a:t>intesa come accessibilità totale, anche attraverso lo strumento della pubblicazione sui siti istituzionali delle amministrazioni pubbliche, delle informazioni concernenti ogni aspetto dell'organizzazione, degli indicatori relativi agli andamenti gestionali e all'utilizzo delle risorse per il perseguimento delle funzioni istituzionali, dei risultati dell'attività di misurazione e valutazione svolta dagli organi competenti, allo scopo di favorire forme diffuse di controllo del rispetto dei principi di buon andamento e imparzialità. </a:t>
            </a:r>
          </a:p>
        </p:txBody>
      </p:sp>
      <p:sp>
        <p:nvSpPr>
          <p:cNvPr id="8" name="CasellaDiTesto 7"/>
          <p:cNvSpPr txBox="1"/>
          <p:nvPr/>
        </p:nvSpPr>
        <p:spPr>
          <a:xfrm>
            <a:off x="136534" y="2205164"/>
            <a:ext cx="8904278" cy="1323439"/>
          </a:xfrm>
          <a:prstGeom prst="rect">
            <a:avLst/>
          </a:prstGeom>
          <a:solidFill>
            <a:schemeClr val="accent1">
              <a:lumMod val="20000"/>
              <a:lumOff val="80000"/>
            </a:schemeClr>
          </a:solidFill>
        </p:spPr>
        <p:txBody>
          <a:bodyPr wrap="square" rtlCol="0">
            <a:spAutoFit/>
          </a:bodyPr>
          <a:lstStyle/>
          <a:p>
            <a:r>
              <a:rPr lang="it-IT" sz="1600" b="1" dirty="0"/>
              <a:t>Articolo </a:t>
            </a:r>
            <a:r>
              <a:rPr lang="it-IT" sz="1600" b="1" dirty="0" smtClean="0"/>
              <a:t>12</a:t>
            </a:r>
            <a:r>
              <a:rPr lang="it-IT" sz="1600" b="1" dirty="0"/>
              <a:t> </a:t>
            </a:r>
            <a:r>
              <a:rPr lang="it-IT" sz="1600" b="1" dirty="0" smtClean="0"/>
              <a:t>l. 241/1990</a:t>
            </a:r>
          </a:p>
          <a:p>
            <a:r>
              <a:rPr lang="it-IT" sz="1600" dirty="0" smtClean="0"/>
              <a:t>La </a:t>
            </a:r>
            <a:r>
              <a:rPr lang="it-IT" sz="1600" dirty="0"/>
              <a:t>concessione di sovvenzioni, contributi, sussidi ed ausili finanziari e l'attribuzione di vantaggi economici di qualunque genere a persone ed enti pubblici e privati sono subordinate alla predeterminazione da parte delle amministrazioni procedenti, nelle forme previste dai rispettivi ordinamenti, dei criteri e delle modalità cui le amministrazioni stesse devono attenersi</a:t>
            </a:r>
          </a:p>
        </p:txBody>
      </p:sp>
      <p:sp>
        <p:nvSpPr>
          <p:cNvPr id="2" name="CasellaDiTesto 1"/>
          <p:cNvSpPr txBox="1"/>
          <p:nvPr/>
        </p:nvSpPr>
        <p:spPr>
          <a:xfrm>
            <a:off x="0" y="5949280"/>
            <a:ext cx="9015660" cy="830997"/>
          </a:xfrm>
          <a:prstGeom prst="rect">
            <a:avLst/>
          </a:prstGeom>
          <a:solidFill>
            <a:srgbClr val="FFFF00"/>
          </a:solidFill>
        </p:spPr>
        <p:txBody>
          <a:bodyPr wrap="square" rtlCol="0">
            <a:spAutoFit/>
          </a:bodyPr>
          <a:lstStyle/>
          <a:p>
            <a:r>
              <a:rPr lang="it-IT" sz="1600" dirty="0" smtClean="0"/>
              <a:t>Art. 1 </a:t>
            </a:r>
            <a:r>
              <a:rPr lang="it-IT" sz="1600" dirty="0" err="1" smtClean="0"/>
              <a:t>d.lgs</a:t>
            </a:r>
            <a:r>
              <a:rPr lang="it-IT" sz="1600" dirty="0" smtClean="0"/>
              <a:t> 33 «La trasparenza è intesa come accessibilità totale dei dati e documenti detenuti dalle pubbliche amministrazioni allo scopo di tutelare i diritti fondamentali e favorire forme diffuse di controllo sul perseguimento delle funzioni istituzionali e sull’utilizzo delle risorse pubbliche</a:t>
            </a:r>
            <a:endParaRPr lang="it-IT" sz="1600" dirty="0"/>
          </a:p>
        </p:txBody>
      </p:sp>
    </p:spTree>
    <p:extLst>
      <p:ext uri="{BB962C8B-B14F-4D97-AF65-F5344CB8AC3E}">
        <p14:creationId xmlns:p14="http://schemas.microsoft.com/office/powerpoint/2010/main" val="1856051010"/>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a:t>PROCESSO DI GESTIONE DEL RISCHIO - RISK MANAGEMENT</a:t>
            </a:r>
          </a:p>
        </p:txBody>
      </p:sp>
      <p:sp>
        <p:nvSpPr>
          <p:cNvPr id="3" name="Segnaposto contenuto 2"/>
          <p:cNvSpPr>
            <a:spLocks noGrp="1"/>
          </p:cNvSpPr>
          <p:nvPr>
            <p:ph idx="1"/>
          </p:nvPr>
        </p:nvSpPr>
        <p:spPr>
          <a:xfrm>
            <a:off x="395536" y="1412776"/>
            <a:ext cx="8229600" cy="4525963"/>
          </a:xfrm>
        </p:spPr>
        <p:txBody>
          <a:bodyPr/>
          <a:lstStyle/>
          <a:p>
            <a:r>
              <a:rPr lang="it-IT" sz="2400" dirty="0" err="1"/>
              <a:t>Risk</a:t>
            </a:r>
            <a:r>
              <a:rPr lang="it-IT" sz="2400" dirty="0"/>
              <a:t> management (gestione del rischio): processo con cui si individua e si stima </a:t>
            </a:r>
            <a:r>
              <a:rPr lang="it-IT" sz="2400" dirty="0" smtClean="0"/>
              <a:t>il rischio </a:t>
            </a:r>
            <a:r>
              <a:rPr lang="it-IT" sz="2400" dirty="0"/>
              <a:t>cui un’organizzazione è soggetta e si sviluppano strategie e </a:t>
            </a:r>
            <a:r>
              <a:rPr lang="it-IT" sz="2400" dirty="0" smtClean="0"/>
              <a:t>procedure operative </a:t>
            </a:r>
            <a:r>
              <a:rPr lang="it-IT" sz="2400" dirty="0"/>
              <a:t>per governarlo.</a:t>
            </a:r>
          </a:p>
          <a:p>
            <a:endParaRPr lang="it-IT" sz="2400" dirty="0" smtClean="0"/>
          </a:p>
          <a:p>
            <a:pPr marL="0" indent="0">
              <a:buNone/>
            </a:pPr>
            <a:r>
              <a:rPr lang="it-IT" sz="2400" dirty="0" smtClean="0"/>
              <a:t>     FASI</a:t>
            </a:r>
            <a:endParaRPr lang="it-IT" sz="2400" dirty="0"/>
          </a:p>
          <a:p>
            <a:r>
              <a:rPr lang="it-IT" sz="2400" b="1" dirty="0" smtClean="0"/>
              <a:t>Identificazione</a:t>
            </a:r>
            <a:r>
              <a:rPr lang="it-IT" sz="2400" dirty="0"/>
              <a:t>: ricerca, individuazione e analisi degli eventi che possono </a:t>
            </a:r>
            <a:r>
              <a:rPr lang="it-IT" sz="2400" dirty="0" smtClean="0"/>
              <a:t>produrre conseguenze </a:t>
            </a:r>
            <a:r>
              <a:rPr lang="it-IT" sz="2400" dirty="0"/>
              <a:t>sfavorevoli per l’organizzazione</a:t>
            </a:r>
          </a:p>
          <a:p>
            <a:r>
              <a:rPr lang="it-IT" sz="2400" b="1" dirty="0" smtClean="0"/>
              <a:t>Valutazione</a:t>
            </a:r>
            <a:r>
              <a:rPr lang="it-IT" sz="2400" dirty="0"/>
              <a:t>: Determinazione dell’entità del rischio</a:t>
            </a:r>
          </a:p>
          <a:p>
            <a:r>
              <a:rPr lang="it-IT" sz="2400" b="1" dirty="0" smtClean="0"/>
              <a:t>Trattamento</a:t>
            </a:r>
            <a:r>
              <a:rPr lang="it-IT" sz="2400" dirty="0"/>
              <a:t>: definizione delle azioni volte a contenere i rischi associati </a:t>
            </a:r>
            <a:r>
              <a:rPr lang="it-IT" sz="2400" dirty="0" smtClean="0"/>
              <a:t>all’attività dell’organizzazione</a:t>
            </a:r>
            <a:endParaRPr lang="it-IT" sz="2400" dirty="0"/>
          </a:p>
        </p:txBody>
      </p:sp>
      <p:sp>
        <p:nvSpPr>
          <p:cNvPr id="4" name="Segnaposto piè di pagina 3"/>
          <p:cNvSpPr>
            <a:spLocks noGrp="1"/>
          </p:cNvSpPr>
          <p:nvPr>
            <p:ph type="ftr" sz="quarter" idx="11"/>
          </p:nvPr>
        </p:nvSpPr>
        <p:spPr/>
        <p:txBody>
          <a:bodyPr/>
          <a:lstStyle/>
          <a:p>
            <a:pPr>
              <a:defRPr/>
            </a:pPr>
            <a:endParaRPr lang="it-IT"/>
          </a:p>
        </p:txBody>
      </p:sp>
    </p:spTree>
    <p:extLst>
      <p:ext uri="{BB962C8B-B14F-4D97-AF65-F5344CB8AC3E}">
        <p14:creationId xmlns:p14="http://schemas.microsoft.com/office/powerpoint/2010/main" val="75154064"/>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responsabilità per la violazione di norme del PNA</a:t>
            </a:r>
            <a:endParaRPr lang="it-IT" dirty="0"/>
          </a:p>
        </p:txBody>
      </p:sp>
      <p:sp>
        <p:nvSpPr>
          <p:cNvPr id="3" name="Segnaposto contenuto 2"/>
          <p:cNvSpPr>
            <a:spLocks noGrp="1"/>
          </p:cNvSpPr>
          <p:nvPr>
            <p:ph idx="1"/>
          </p:nvPr>
        </p:nvSpPr>
        <p:spPr/>
        <p:txBody>
          <a:bodyPr/>
          <a:lstStyle/>
          <a:p>
            <a:r>
              <a:rPr lang="it-IT" sz="2800" dirty="0"/>
              <a:t>La violazione delle misure di prevenzione integra, anche a norma dell’articolo 8 del Codice </a:t>
            </a:r>
            <a:r>
              <a:rPr lang="it-IT" sz="2800" dirty="0" smtClean="0"/>
              <a:t>di comportamento </a:t>
            </a:r>
            <a:r>
              <a:rPr lang="it-IT" sz="2800" dirty="0"/>
              <a:t>dei dipendenti pubblici (decreto del presidente della repubblica 16 aprile 2013, n</a:t>
            </a:r>
            <a:r>
              <a:rPr lang="it-IT" sz="2800" dirty="0" smtClean="0"/>
              <a:t>. 62 </a:t>
            </a:r>
            <a:r>
              <a:rPr lang="it-IT" sz="2800" dirty="0"/>
              <a:t>“</a:t>
            </a:r>
            <a:r>
              <a:rPr lang="it-IT" sz="2800" i="1" dirty="0"/>
              <a:t>Regolamento recante codice di comportamento dei dipendenti pubblici, a norma </a:t>
            </a:r>
            <a:r>
              <a:rPr lang="it-IT" sz="2800" i="1" dirty="0" smtClean="0"/>
              <a:t>dell'articolo 54 </a:t>
            </a:r>
            <a:r>
              <a:rPr lang="it-IT" sz="2800" i="1" dirty="0"/>
              <a:t>del decreto legislativo 30 marzo 2001, n. 165”</a:t>
            </a:r>
            <a:r>
              <a:rPr lang="it-IT" sz="2800" dirty="0"/>
              <a:t>), comportamenti contrari ai doveri d'ufficio ed </a:t>
            </a:r>
            <a:r>
              <a:rPr lang="it-IT" sz="2800" dirty="0" smtClean="0"/>
              <a:t>è fonte </a:t>
            </a:r>
            <a:r>
              <a:rPr lang="it-IT" sz="2800" dirty="0"/>
              <a:t>di responsabilità disciplinare</a:t>
            </a:r>
            <a:endParaRPr lang="it-IT" sz="2800" dirty="0"/>
          </a:p>
        </p:txBody>
      </p:sp>
      <p:sp>
        <p:nvSpPr>
          <p:cNvPr id="4" name="Segnaposto piè di pagina 3"/>
          <p:cNvSpPr>
            <a:spLocks noGrp="1"/>
          </p:cNvSpPr>
          <p:nvPr>
            <p:ph type="ftr" sz="quarter" idx="11"/>
          </p:nvPr>
        </p:nvSpPr>
        <p:spPr/>
        <p:txBody>
          <a:bodyPr/>
          <a:lstStyle/>
          <a:p>
            <a:pPr>
              <a:defRPr/>
            </a:pPr>
            <a:endParaRPr lang="it-IT"/>
          </a:p>
        </p:txBody>
      </p:sp>
    </p:spTree>
    <p:extLst>
      <p:ext uri="{BB962C8B-B14F-4D97-AF65-F5344CB8AC3E}">
        <p14:creationId xmlns:p14="http://schemas.microsoft.com/office/powerpoint/2010/main" val="4222408766"/>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delega dell’art. 35 della l. 190</a:t>
            </a:r>
            <a:endParaRPr lang="it-IT" dirty="0"/>
          </a:p>
        </p:txBody>
      </p:sp>
      <p:sp>
        <p:nvSpPr>
          <p:cNvPr id="3" name="Segnaposto contenuto 2"/>
          <p:cNvSpPr>
            <a:spLocks noGrp="1"/>
          </p:cNvSpPr>
          <p:nvPr>
            <p:ph idx="1"/>
          </p:nvPr>
        </p:nvSpPr>
        <p:spPr>
          <a:xfrm>
            <a:off x="0" y="1600200"/>
            <a:ext cx="8686800" cy="4525963"/>
          </a:xfrm>
        </p:spPr>
        <p:txBody>
          <a:bodyPr/>
          <a:lstStyle/>
          <a:p>
            <a:r>
              <a:rPr lang="it-IT" sz="2000" dirty="0"/>
              <a:t>Il Governo è delegato ad adottare, senza nuovi o maggiori oneri per la finanza pubblica, entro sei mesi dalla data di entrata in vigore della presente legge, un decreto legislativo per il riordino della disciplina riguardante gli obblighi di pubblicità, trasparenza e diffusione di informazioni da parte delle pubbliche amministrazioni, mediante la modifica o l’integrazione delle disposizioni vigenti, ovvero mediante la previsione di nuove forme di pubblicità, nel rispetto dei seguenti princìpi e criteri direttivi: </a:t>
            </a:r>
            <a:endParaRPr lang="it-IT" sz="2000" dirty="0"/>
          </a:p>
          <a:p>
            <a:r>
              <a:rPr lang="it-IT" sz="2000" dirty="0"/>
              <a:t>a) ricognizione e coordinamento delle disposizioni che prevedono obblighi di pubblicità a carico delle amministrazioni pubbliche</a:t>
            </a:r>
            <a:r>
              <a:rPr lang="it-IT" sz="2000" dirty="0" smtClean="0"/>
              <a:t>;</a:t>
            </a:r>
          </a:p>
          <a:p>
            <a:r>
              <a:rPr lang="it-IT" sz="2000" dirty="0" smtClean="0"/>
              <a:t>…………………….</a:t>
            </a:r>
            <a:endParaRPr lang="it-IT" sz="2000" dirty="0"/>
          </a:p>
        </p:txBody>
      </p:sp>
      <p:sp>
        <p:nvSpPr>
          <p:cNvPr id="4" name="Segnaposto piè di pagina 3"/>
          <p:cNvSpPr>
            <a:spLocks noGrp="1"/>
          </p:cNvSpPr>
          <p:nvPr>
            <p:ph type="ftr" sz="quarter" idx="11"/>
          </p:nvPr>
        </p:nvSpPr>
        <p:spPr/>
        <p:txBody>
          <a:bodyPr/>
          <a:lstStyle/>
          <a:p>
            <a:pPr>
              <a:defRPr/>
            </a:pPr>
            <a:endParaRPr lang="it-IT"/>
          </a:p>
        </p:txBody>
      </p:sp>
    </p:spTree>
    <p:extLst>
      <p:ext uri="{BB962C8B-B14F-4D97-AF65-F5344CB8AC3E}">
        <p14:creationId xmlns:p14="http://schemas.microsoft.com/office/powerpoint/2010/main" val="1717039815"/>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d.lgs. 33/2013 e le sue vicende</a:t>
            </a:r>
            <a:endParaRPr lang="it-IT" dirty="0"/>
          </a:p>
        </p:txBody>
      </p:sp>
      <p:sp>
        <p:nvSpPr>
          <p:cNvPr id="3" name="Segnaposto contenuto 2"/>
          <p:cNvSpPr>
            <a:spLocks noGrp="1"/>
          </p:cNvSpPr>
          <p:nvPr>
            <p:ph idx="1"/>
          </p:nvPr>
        </p:nvSpPr>
        <p:spPr>
          <a:xfrm>
            <a:off x="421196" y="1278595"/>
            <a:ext cx="8229600" cy="820687"/>
          </a:xfrm>
        </p:spPr>
        <p:txBody>
          <a:bodyPr/>
          <a:lstStyle/>
          <a:p>
            <a:r>
              <a:rPr lang="it-IT" sz="2400" dirty="0" smtClean="0"/>
              <a:t>Nasce come decreto attuativo della l. 190, in particolare dei </a:t>
            </a:r>
            <a:r>
              <a:rPr lang="it-IT" sz="2400" dirty="0"/>
              <a:t>commi </a:t>
            </a:r>
            <a:r>
              <a:rPr lang="it-IT" sz="2400" dirty="0">
                <a:hlinkClick r:id="rId2" action="ppaction://hlinkfile"/>
              </a:rPr>
              <a:t>35 e 36 </a:t>
            </a:r>
            <a:r>
              <a:rPr lang="it-IT" sz="2400" dirty="0"/>
              <a:t>dell'articolo 1</a:t>
            </a:r>
            <a:r>
              <a:rPr lang="it-IT" sz="2400" dirty="0" smtClean="0"/>
              <a:t>;</a:t>
            </a:r>
          </a:p>
          <a:p>
            <a:endParaRPr lang="it-IT" sz="2400" dirty="0"/>
          </a:p>
        </p:txBody>
      </p:sp>
      <p:sp>
        <p:nvSpPr>
          <p:cNvPr id="4" name="Segnaposto piè di pagina 3"/>
          <p:cNvSpPr>
            <a:spLocks noGrp="1"/>
          </p:cNvSpPr>
          <p:nvPr>
            <p:ph type="ftr" sz="quarter" idx="11"/>
          </p:nvPr>
        </p:nvSpPr>
        <p:spPr/>
        <p:txBody>
          <a:bodyPr/>
          <a:lstStyle/>
          <a:p>
            <a:pPr>
              <a:defRPr/>
            </a:pPr>
            <a:endParaRPr lang="it-IT"/>
          </a:p>
        </p:txBody>
      </p:sp>
      <p:sp>
        <p:nvSpPr>
          <p:cNvPr id="5" name="CasellaDiTesto 4"/>
          <p:cNvSpPr txBox="1"/>
          <p:nvPr/>
        </p:nvSpPr>
        <p:spPr>
          <a:xfrm>
            <a:off x="251520" y="2780928"/>
            <a:ext cx="8568952" cy="720080"/>
          </a:xfrm>
          <a:prstGeom prst="rect">
            <a:avLst/>
          </a:prstGeom>
          <a:noFill/>
        </p:spPr>
        <p:txBody>
          <a:bodyPr wrap="square" rtlCol="0">
            <a:spAutoFit/>
          </a:bodyPr>
          <a:lstStyle/>
          <a:p>
            <a:endParaRPr lang="it-IT" dirty="0"/>
          </a:p>
        </p:txBody>
      </p:sp>
      <p:sp>
        <p:nvSpPr>
          <p:cNvPr id="6" name="CasellaDiTesto 5"/>
          <p:cNvSpPr txBox="1"/>
          <p:nvPr/>
        </p:nvSpPr>
        <p:spPr>
          <a:xfrm>
            <a:off x="421196" y="2106865"/>
            <a:ext cx="8229600" cy="2308324"/>
          </a:xfrm>
          <a:prstGeom prst="rect">
            <a:avLst/>
          </a:prstGeom>
          <a:noFill/>
        </p:spPr>
        <p:txBody>
          <a:bodyPr wrap="square" rtlCol="0">
            <a:spAutoFit/>
          </a:bodyPr>
          <a:lstStyle/>
          <a:p>
            <a:r>
              <a:rPr lang="it-IT" b="1" dirty="0" smtClean="0"/>
              <a:t>Legge 124/2015</a:t>
            </a:r>
          </a:p>
          <a:p>
            <a:r>
              <a:rPr lang="it-IT" b="1" dirty="0" smtClean="0"/>
              <a:t>Art</a:t>
            </a:r>
            <a:r>
              <a:rPr lang="it-IT" b="1" dirty="0"/>
              <a:t>. 7. Revisione e semplificazione delle disposizioni in materia di prevenzione della corruzione, pubblicità e trasparenza </a:t>
            </a:r>
          </a:p>
          <a:p>
            <a:r>
              <a:rPr lang="it-IT" dirty="0"/>
              <a:t>1. Il Governo è delegato ad adottare, entro sei mesi dalla data di entrata in vigore della presente legge, uno o più decreti legislativi recanti disposizioni integrative e correttive del </a:t>
            </a:r>
            <a:r>
              <a:rPr lang="it-IT" dirty="0">
                <a:hlinkClick r:id="rId3"/>
              </a:rPr>
              <a:t>decreto legislativo 14 marzo 2013, n. 33</a:t>
            </a:r>
            <a:r>
              <a:rPr lang="it-IT" dirty="0"/>
              <a:t>, in materia di pubblicità, trasparenza e diffusione di informazioni da parte delle pubbliche amministrazioni</a:t>
            </a:r>
          </a:p>
        </p:txBody>
      </p:sp>
      <p:sp>
        <p:nvSpPr>
          <p:cNvPr id="7" name="CasellaDiTesto 6"/>
          <p:cNvSpPr txBox="1"/>
          <p:nvPr/>
        </p:nvSpPr>
        <p:spPr>
          <a:xfrm>
            <a:off x="457200" y="4581128"/>
            <a:ext cx="8003232" cy="646331"/>
          </a:xfrm>
          <a:prstGeom prst="rect">
            <a:avLst/>
          </a:prstGeom>
          <a:noFill/>
        </p:spPr>
        <p:txBody>
          <a:bodyPr wrap="square" rtlCol="0">
            <a:spAutoFit/>
          </a:bodyPr>
          <a:lstStyle/>
          <a:p>
            <a:r>
              <a:rPr lang="it-IT" dirty="0" smtClean="0"/>
              <a:t>DLGS correttivo della l. 190/2012 e del d.lgs. 33/2013 approvato in via definitiva il 16 maggio 2016</a:t>
            </a:r>
            <a:endParaRPr lang="it-IT" dirty="0"/>
          </a:p>
        </p:txBody>
      </p:sp>
    </p:spTree>
    <p:extLst>
      <p:ext uri="{BB962C8B-B14F-4D97-AF65-F5344CB8AC3E}">
        <p14:creationId xmlns:p14="http://schemas.microsoft.com/office/powerpoint/2010/main" val="2989498012"/>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a:t>Art. 1 </a:t>
            </a:r>
            <a:r>
              <a:rPr lang="it-IT" dirty="0" err="1"/>
              <a:t>d.lgs</a:t>
            </a:r>
            <a:r>
              <a:rPr lang="it-IT" dirty="0"/>
              <a:t> 33 «La trasparenza è intesa come accessibilità totale dei dati e documenti detenuti dalle pubbliche amministrazioni allo scopo di tutelare i diritti </a:t>
            </a:r>
            <a:r>
              <a:rPr lang="it-IT" dirty="0" smtClean="0"/>
              <a:t>dei cittadini, promuovere la partecipazione degli interessati all’attività amministrativa e </a:t>
            </a:r>
            <a:r>
              <a:rPr lang="it-IT" dirty="0"/>
              <a:t>favorire forme diffuse di controllo sul perseguimento delle funzioni istituzionali e sull’utilizzo delle risorse pubbliche</a:t>
            </a:r>
          </a:p>
          <a:p>
            <a:endParaRPr lang="it-IT" dirty="0"/>
          </a:p>
        </p:txBody>
      </p:sp>
      <p:sp>
        <p:nvSpPr>
          <p:cNvPr id="4" name="Segnaposto piè di pagina 3"/>
          <p:cNvSpPr>
            <a:spLocks noGrp="1"/>
          </p:cNvSpPr>
          <p:nvPr>
            <p:ph type="ftr" sz="quarter" idx="11"/>
          </p:nvPr>
        </p:nvSpPr>
        <p:spPr/>
        <p:txBody>
          <a:bodyPr/>
          <a:lstStyle/>
          <a:p>
            <a:pPr>
              <a:defRPr/>
            </a:pPr>
            <a:endParaRPr lang="it-IT"/>
          </a:p>
        </p:txBody>
      </p:sp>
    </p:spTree>
    <p:extLst>
      <p:ext uri="{BB962C8B-B14F-4D97-AF65-F5344CB8AC3E}">
        <p14:creationId xmlns:p14="http://schemas.microsoft.com/office/powerpoint/2010/main" val="1206087405"/>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600" dirty="0" smtClean="0"/>
              <a:t>Art. 2 </a:t>
            </a:r>
            <a:r>
              <a:rPr lang="it-IT" sz="3600" dirty="0" err="1" smtClean="0"/>
              <a:t>d.lgs</a:t>
            </a:r>
            <a:r>
              <a:rPr lang="it-IT" sz="3600" dirty="0" smtClean="0"/>
              <a:t> 33 2013</a:t>
            </a:r>
            <a:endParaRPr lang="it-IT" sz="3600" dirty="0"/>
          </a:p>
        </p:txBody>
      </p:sp>
      <p:sp>
        <p:nvSpPr>
          <p:cNvPr id="3" name="Segnaposto contenuto 2"/>
          <p:cNvSpPr>
            <a:spLocks noGrp="1"/>
          </p:cNvSpPr>
          <p:nvPr>
            <p:ph idx="1"/>
          </p:nvPr>
        </p:nvSpPr>
        <p:spPr/>
        <p:txBody>
          <a:bodyPr/>
          <a:lstStyle/>
          <a:p>
            <a:r>
              <a:rPr lang="it-IT" sz="2800" dirty="0" smtClean="0"/>
              <a:t>1</a:t>
            </a:r>
            <a:r>
              <a:rPr lang="it-IT" sz="2800" dirty="0"/>
              <a:t>. Le disposizioni del presente decreto disciplinano la libertà di accesso di chiunque ai dati e ai documenti detenuti dalle pubbliche amministrazioni e dagli altri soggetti di cui all'articolo 2-bis, garantita, nel rispetto dei limiti relativi alla tutela di interessi pubblici e privati giuridicamente rilevanti, tramite l'accesso civico e tramite la pubblicazione di documenti, informazioni e dati concernenti l'organizzazione e l'attività delle pubbliche amministrazioni e le modalità per la loro realizzazione</a:t>
            </a:r>
            <a:endParaRPr lang="it-IT" sz="2800" dirty="0"/>
          </a:p>
          <a:p>
            <a:endParaRPr lang="it-IT" sz="2800" dirty="0"/>
          </a:p>
        </p:txBody>
      </p:sp>
      <p:sp>
        <p:nvSpPr>
          <p:cNvPr id="4" name="Segnaposto piè di pagina 3"/>
          <p:cNvSpPr>
            <a:spLocks noGrp="1"/>
          </p:cNvSpPr>
          <p:nvPr>
            <p:ph type="ftr" sz="quarter" idx="11"/>
          </p:nvPr>
        </p:nvSpPr>
        <p:spPr/>
        <p:txBody>
          <a:bodyPr/>
          <a:lstStyle/>
          <a:p>
            <a:pPr>
              <a:defRPr/>
            </a:pPr>
            <a:endParaRPr lang="it-IT"/>
          </a:p>
        </p:txBody>
      </p:sp>
    </p:spTree>
    <p:extLst>
      <p:ext uri="{BB962C8B-B14F-4D97-AF65-F5344CB8AC3E}">
        <p14:creationId xmlns:p14="http://schemas.microsoft.com/office/powerpoint/2010/main" val="3214315145"/>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Nuovo art. 3 del </a:t>
            </a:r>
            <a:r>
              <a:rPr lang="it-IT" dirty="0" err="1" smtClean="0"/>
              <a:t>d.lgs</a:t>
            </a:r>
            <a:r>
              <a:rPr lang="it-IT" dirty="0" smtClean="0"/>
              <a:t> 33/2013</a:t>
            </a:r>
            <a:endParaRPr lang="it-IT" dirty="0"/>
          </a:p>
        </p:txBody>
      </p:sp>
      <p:sp>
        <p:nvSpPr>
          <p:cNvPr id="3" name="Segnaposto contenuto 2"/>
          <p:cNvSpPr>
            <a:spLocks noGrp="1"/>
          </p:cNvSpPr>
          <p:nvPr>
            <p:ph idx="1"/>
          </p:nvPr>
        </p:nvSpPr>
        <p:spPr/>
        <p:txBody>
          <a:bodyPr/>
          <a:lstStyle/>
          <a:p>
            <a:r>
              <a:rPr lang="it-IT" dirty="0" smtClean="0"/>
              <a:t>Viene specificato e ampliato l’oggetto del provvedimento normativo. La trasparenza è assicurata mediante la libertà di accesso (accesso civico) di chiunque ai dati e ai documenti detenuti dalle pubbliche amministrazioni secondo il paradigma FOIA  e tramite la pubblicazione di documenti, informazioni e dati concernenti l’organizzazione e l’attività delle stesse</a:t>
            </a:r>
            <a:endParaRPr lang="it-IT" dirty="0"/>
          </a:p>
        </p:txBody>
      </p:sp>
      <p:sp>
        <p:nvSpPr>
          <p:cNvPr id="4" name="Segnaposto piè di pagina 3"/>
          <p:cNvSpPr>
            <a:spLocks noGrp="1"/>
          </p:cNvSpPr>
          <p:nvPr>
            <p:ph type="ftr" sz="quarter" idx="11"/>
          </p:nvPr>
        </p:nvSpPr>
        <p:spPr/>
        <p:txBody>
          <a:bodyPr/>
          <a:lstStyle/>
          <a:p>
            <a:pPr>
              <a:defRPr/>
            </a:pPr>
            <a:endParaRPr lang="it-IT"/>
          </a:p>
        </p:txBody>
      </p:sp>
    </p:spTree>
    <p:extLst>
      <p:ext uri="{BB962C8B-B14F-4D97-AF65-F5344CB8AC3E}">
        <p14:creationId xmlns:p14="http://schemas.microsoft.com/office/powerpoint/2010/main" val="2016331022"/>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olo 1"/>
          <p:cNvSpPr>
            <a:spLocks noGrp="1"/>
          </p:cNvSpPr>
          <p:nvPr>
            <p:ph type="title"/>
          </p:nvPr>
        </p:nvSpPr>
        <p:spPr>
          <a:xfrm>
            <a:off x="468313" y="115888"/>
            <a:ext cx="8229600" cy="1143000"/>
          </a:xfrm>
        </p:spPr>
        <p:txBody>
          <a:bodyPr/>
          <a:lstStyle/>
          <a:p>
            <a:r>
              <a:rPr lang="it-IT" dirty="0" smtClean="0"/>
              <a:t>L’accesso civico art. 5</a:t>
            </a:r>
          </a:p>
        </p:txBody>
      </p:sp>
      <p:sp>
        <p:nvSpPr>
          <p:cNvPr id="3" name="Segnaposto contenuto 2"/>
          <p:cNvSpPr>
            <a:spLocks noGrp="1"/>
          </p:cNvSpPr>
          <p:nvPr>
            <p:ph idx="1"/>
          </p:nvPr>
        </p:nvSpPr>
        <p:spPr>
          <a:xfrm>
            <a:off x="457200" y="1600200"/>
            <a:ext cx="8229600" cy="1397000"/>
          </a:xfrm>
          <a:solidFill>
            <a:schemeClr val="accent1">
              <a:lumMod val="20000"/>
              <a:lumOff val="80000"/>
            </a:schemeClr>
          </a:solidFill>
        </p:spPr>
        <p:txBody>
          <a:bodyPr/>
          <a:lstStyle/>
          <a:p>
            <a:pPr>
              <a:defRPr/>
            </a:pPr>
            <a:r>
              <a:rPr lang="it-IT" sz="2400" dirty="0" smtClean="0"/>
              <a:t>Documenti, informazioni, dati, cui corrisponde il diritto di chiunque di accedere ai siti direttamente ed immediatamente, senza autenticazione ed identificazione</a:t>
            </a:r>
            <a:endParaRPr lang="it-IT" sz="2400" dirty="0"/>
          </a:p>
        </p:txBody>
      </p:sp>
      <p:sp>
        <p:nvSpPr>
          <p:cNvPr id="5" name="CasellaDiTesto 4"/>
          <p:cNvSpPr txBox="1"/>
          <p:nvPr/>
        </p:nvSpPr>
        <p:spPr>
          <a:xfrm>
            <a:off x="395288" y="5013325"/>
            <a:ext cx="2376487" cy="830263"/>
          </a:xfrm>
          <a:prstGeom prst="rect">
            <a:avLst/>
          </a:prstGeom>
          <a:solidFill>
            <a:schemeClr val="accent1">
              <a:lumMod val="40000"/>
              <a:lumOff val="60000"/>
            </a:schemeClr>
          </a:solidFill>
        </p:spPr>
        <p:txBody>
          <a:bodyPr>
            <a:spAutoFit/>
          </a:bodyPr>
          <a:lstStyle/>
          <a:p>
            <a:pPr algn="ctr" fontAlgn="base">
              <a:spcBef>
                <a:spcPct val="0"/>
              </a:spcBef>
              <a:spcAft>
                <a:spcPct val="0"/>
              </a:spcAft>
              <a:defRPr/>
            </a:pPr>
            <a:r>
              <a:rPr lang="it-IT" sz="2400" dirty="0">
                <a:solidFill>
                  <a:prstClr val="black"/>
                </a:solidFill>
                <a:latin typeface="Arial" charset="0"/>
              </a:rPr>
              <a:t>ACCESSO CIVICO</a:t>
            </a:r>
          </a:p>
        </p:txBody>
      </p:sp>
      <p:sp>
        <p:nvSpPr>
          <p:cNvPr id="6" name="CasellaDiTesto 5"/>
          <p:cNvSpPr txBox="1"/>
          <p:nvPr/>
        </p:nvSpPr>
        <p:spPr>
          <a:xfrm>
            <a:off x="3124200" y="3341024"/>
            <a:ext cx="5399088" cy="1200329"/>
          </a:xfrm>
          <a:prstGeom prst="rect">
            <a:avLst/>
          </a:prstGeom>
          <a:solidFill>
            <a:schemeClr val="bg2">
              <a:lumMod val="90000"/>
            </a:schemeClr>
          </a:solidFill>
        </p:spPr>
        <p:txBody>
          <a:bodyPr>
            <a:spAutoFit/>
          </a:bodyPr>
          <a:lstStyle/>
          <a:p>
            <a:pPr fontAlgn="base">
              <a:spcBef>
                <a:spcPct val="0"/>
              </a:spcBef>
              <a:spcAft>
                <a:spcPct val="0"/>
              </a:spcAft>
              <a:defRPr/>
            </a:pPr>
            <a:r>
              <a:rPr lang="it-IT" dirty="0">
                <a:solidFill>
                  <a:prstClr val="black"/>
                </a:solidFill>
                <a:latin typeface="Arial" charset="0"/>
              </a:rPr>
              <a:t>Chiunque ha il diritto di richiedere i documenti </a:t>
            </a:r>
            <a:r>
              <a:rPr lang="it-IT" dirty="0" smtClean="0">
                <a:solidFill>
                  <a:prstClr val="black"/>
                </a:solidFill>
              </a:rPr>
              <a:t>detenuti dalla PA</a:t>
            </a:r>
            <a:r>
              <a:rPr lang="it-IT" dirty="0" smtClean="0">
                <a:solidFill>
                  <a:prstClr val="black"/>
                </a:solidFill>
                <a:latin typeface="Arial" charset="0"/>
              </a:rPr>
              <a:t>. </a:t>
            </a:r>
            <a:r>
              <a:rPr lang="it-IT" dirty="0">
                <a:solidFill>
                  <a:prstClr val="black"/>
                </a:solidFill>
                <a:latin typeface="Arial" charset="0"/>
              </a:rPr>
              <a:t>La richiesta non è sottoposta ad alcuna limitazione, non deve essere motivata, è gratuita.</a:t>
            </a:r>
          </a:p>
        </p:txBody>
      </p:sp>
      <p:sp>
        <p:nvSpPr>
          <p:cNvPr id="7" name="CasellaDiTesto 6"/>
          <p:cNvSpPr txBox="1"/>
          <p:nvPr/>
        </p:nvSpPr>
        <p:spPr>
          <a:xfrm>
            <a:off x="3276600" y="5429250"/>
            <a:ext cx="5399088" cy="922338"/>
          </a:xfrm>
          <a:prstGeom prst="rect">
            <a:avLst/>
          </a:prstGeom>
          <a:solidFill>
            <a:schemeClr val="accent3">
              <a:lumMod val="20000"/>
              <a:lumOff val="80000"/>
            </a:schemeClr>
          </a:solidFill>
        </p:spPr>
        <p:txBody>
          <a:bodyPr>
            <a:spAutoFit/>
          </a:bodyPr>
          <a:lstStyle/>
          <a:p>
            <a:pPr fontAlgn="base">
              <a:spcBef>
                <a:spcPct val="0"/>
              </a:spcBef>
              <a:spcAft>
                <a:spcPct val="0"/>
              </a:spcAft>
              <a:defRPr/>
            </a:pPr>
            <a:r>
              <a:rPr lang="it-IT" dirty="0">
                <a:solidFill>
                  <a:prstClr val="black"/>
                </a:solidFill>
                <a:latin typeface="Arial" charset="0"/>
              </a:rPr>
              <a:t>L’Amministrazione  ha 30 giorni di tempo per procedere alla pubblicazione e trasmetterlo contestualmente al richiedente.</a:t>
            </a:r>
          </a:p>
        </p:txBody>
      </p:sp>
      <p:sp>
        <p:nvSpPr>
          <p:cNvPr id="97286" name="CasellaDiTesto 3"/>
          <p:cNvSpPr txBox="1">
            <a:spLocks noChangeArrowheads="1"/>
          </p:cNvSpPr>
          <p:nvPr/>
        </p:nvSpPr>
        <p:spPr bwMode="auto">
          <a:xfrm>
            <a:off x="0" y="0"/>
            <a:ext cx="1187450" cy="369887"/>
          </a:xfrm>
          <a:prstGeom prst="rect">
            <a:avLst/>
          </a:prstGeom>
          <a:solidFill>
            <a:schemeClr val="bg2"/>
          </a:solidFill>
          <a:ln w="9525">
            <a:noFill/>
            <a:miter lim="800000"/>
            <a:headEnd/>
            <a:tailEnd/>
          </a:ln>
        </p:spPr>
        <p:txBody>
          <a:bodyPr>
            <a:spAutoFit/>
          </a:bodyPr>
          <a:lstStyle/>
          <a:p>
            <a:pPr fontAlgn="base">
              <a:spcBef>
                <a:spcPct val="0"/>
              </a:spcBef>
              <a:spcAft>
                <a:spcPct val="0"/>
              </a:spcAft>
            </a:pPr>
            <a:r>
              <a:rPr lang="it-IT">
                <a:solidFill>
                  <a:prstClr val="black"/>
                </a:solidFill>
                <a:latin typeface="Arial" charset="0"/>
              </a:rPr>
              <a:t>PRINCIPI</a:t>
            </a:r>
          </a:p>
        </p:txBody>
      </p:sp>
      <p:sp>
        <p:nvSpPr>
          <p:cNvPr id="2" name="Segnaposto piè di pagina 1"/>
          <p:cNvSpPr>
            <a:spLocks noGrp="1"/>
          </p:cNvSpPr>
          <p:nvPr>
            <p:ph type="ftr" sz="quarter" idx="11"/>
          </p:nvPr>
        </p:nvSpPr>
        <p:spPr/>
        <p:txBody>
          <a:bodyPr/>
          <a:lstStyle/>
          <a:p>
            <a:pPr>
              <a:defRPr/>
            </a:pPr>
            <a:endParaRPr lang="it-IT"/>
          </a:p>
        </p:txBody>
      </p:sp>
    </p:spTree>
    <p:extLst>
      <p:ext uri="{BB962C8B-B14F-4D97-AF65-F5344CB8AC3E}">
        <p14:creationId xmlns:p14="http://schemas.microsoft.com/office/powerpoint/2010/main" val="1324194043"/>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L’accesso civico art. 5</a:t>
            </a:r>
          </a:p>
        </p:txBody>
      </p:sp>
      <p:sp>
        <p:nvSpPr>
          <p:cNvPr id="3" name="Segnaposto contenuto 2"/>
          <p:cNvSpPr>
            <a:spLocks noGrp="1"/>
          </p:cNvSpPr>
          <p:nvPr>
            <p:ph idx="1"/>
          </p:nvPr>
        </p:nvSpPr>
        <p:spPr/>
        <p:txBody>
          <a:bodyPr/>
          <a:lstStyle/>
          <a:p>
            <a:r>
              <a:rPr lang="it-IT" sz="2800" dirty="0"/>
              <a:t>La domanda va presentata al Responsabile della trasparenza. Ogni amministrazione adotta autonomamente le misure organizzative necessarie al fine di assicurare l’efficacia di tale istituto e a pubblicare, nella sezione “Amministrazione trasparente”, gli indirizzi di posta elettronica cui inoltrare le richieste di accesso civico e di attivazione del potere sostitutivo, corredate dalle informazioni relative alle modalità di esercizio di tale diritto.</a:t>
            </a:r>
          </a:p>
        </p:txBody>
      </p:sp>
      <p:sp>
        <p:nvSpPr>
          <p:cNvPr id="4" name="Segnaposto piè di pagina 3"/>
          <p:cNvSpPr>
            <a:spLocks noGrp="1"/>
          </p:cNvSpPr>
          <p:nvPr>
            <p:ph type="ftr" sz="quarter" idx="11"/>
          </p:nvPr>
        </p:nvSpPr>
        <p:spPr/>
        <p:txBody>
          <a:bodyPr/>
          <a:lstStyle/>
          <a:p>
            <a:pPr>
              <a:defRPr/>
            </a:pPr>
            <a:endParaRPr lang="it-IT"/>
          </a:p>
        </p:txBody>
      </p:sp>
    </p:spTree>
    <p:extLst>
      <p:ext uri="{BB962C8B-B14F-4D97-AF65-F5344CB8AC3E}">
        <p14:creationId xmlns:p14="http://schemas.microsoft.com/office/powerpoint/2010/main" val="1351148737"/>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L’accesso civico art. 5</a:t>
            </a:r>
          </a:p>
        </p:txBody>
      </p:sp>
      <p:sp>
        <p:nvSpPr>
          <p:cNvPr id="3" name="Segnaposto contenuto 2"/>
          <p:cNvSpPr>
            <a:spLocks noGrp="1"/>
          </p:cNvSpPr>
          <p:nvPr>
            <p:ph idx="1"/>
          </p:nvPr>
        </p:nvSpPr>
        <p:spPr>
          <a:xfrm>
            <a:off x="457200" y="1600201"/>
            <a:ext cx="8229600" cy="1324743"/>
          </a:xfrm>
          <a:solidFill>
            <a:schemeClr val="accent2">
              <a:lumMod val="20000"/>
              <a:lumOff val="80000"/>
            </a:schemeClr>
          </a:solidFill>
        </p:spPr>
        <p:txBody>
          <a:bodyPr/>
          <a:lstStyle/>
          <a:p>
            <a:r>
              <a:rPr lang="it-IT" sz="2400" dirty="0"/>
              <a:t>Nei casi di </a:t>
            </a:r>
            <a:r>
              <a:rPr lang="it-IT" sz="2400" dirty="0" smtClean="0"/>
              <a:t>diniego, ritardo </a:t>
            </a:r>
            <a:r>
              <a:rPr lang="it-IT" sz="2400" dirty="0"/>
              <a:t>o di mancata risposta da parte dell’amministrazione, il richiedente può </a:t>
            </a:r>
            <a:r>
              <a:rPr lang="it-IT" sz="2400" dirty="0" smtClean="0"/>
              <a:t>rivolgersi </a:t>
            </a:r>
            <a:r>
              <a:rPr lang="it-IT" sz="2400" dirty="0"/>
              <a:t>comunque all’organo giurisdizionale amministrativo (TAR).</a:t>
            </a:r>
          </a:p>
        </p:txBody>
      </p:sp>
      <p:sp>
        <p:nvSpPr>
          <p:cNvPr id="4" name="Segnaposto piè di pagina 3"/>
          <p:cNvSpPr>
            <a:spLocks noGrp="1"/>
          </p:cNvSpPr>
          <p:nvPr>
            <p:ph type="ftr" sz="quarter" idx="11"/>
          </p:nvPr>
        </p:nvSpPr>
        <p:spPr/>
        <p:txBody>
          <a:bodyPr/>
          <a:lstStyle/>
          <a:p>
            <a:pPr>
              <a:defRPr/>
            </a:pPr>
            <a:endParaRPr lang="it-IT"/>
          </a:p>
        </p:txBody>
      </p:sp>
      <p:sp>
        <p:nvSpPr>
          <p:cNvPr id="6" name="CasellaDiTesto 5"/>
          <p:cNvSpPr txBox="1"/>
          <p:nvPr/>
        </p:nvSpPr>
        <p:spPr>
          <a:xfrm>
            <a:off x="457200" y="3284984"/>
            <a:ext cx="8229600" cy="1323439"/>
          </a:xfrm>
          <a:prstGeom prst="rect">
            <a:avLst/>
          </a:prstGeom>
          <a:noFill/>
        </p:spPr>
        <p:txBody>
          <a:bodyPr wrap="square" rtlCol="0">
            <a:spAutoFit/>
          </a:bodyPr>
          <a:lstStyle/>
          <a:p>
            <a:r>
              <a:rPr lang="it-IT" sz="2000" dirty="0" smtClean="0"/>
              <a:t>In presenza di soggetti controinteressati, l’amministrazione cui è indirizzata la richiesta di accesso è tenuta a darne comunicazione agli stessi, i quali entro dieci giorni dalla ricezione della comunicazione, possono presentare opposizione</a:t>
            </a:r>
            <a:endParaRPr lang="it-IT" sz="2000" dirty="0"/>
          </a:p>
        </p:txBody>
      </p:sp>
    </p:spTree>
    <p:extLst>
      <p:ext uri="{BB962C8B-B14F-4D97-AF65-F5344CB8AC3E}">
        <p14:creationId xmlns:p14="http://schemas.microsoft.com/office/powerpoint/2010/main" val="3968674404"/>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graphicFrame>
        <p:nvGraphicFramePr>
          <p:cNvPr id="4" name="Diagramma 3"/>
          <p:cNvGraphicFramePr/>
          <p:nvPr>
            <p:extLst>
              <p:ext uri="{D42A27DB-BD31-4B8C-83A1-F6EECF244321}">
                <p14:modId xmlns:p14="http://schemas.microsoft.com/office/powerpoint/2010/main" val="1322652950"/>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asellaDiTesto 4"/>
          <p:cNvSpPr txBox="1"/>
          <p:nvPr/>
        </p:nvSpPr>
        <p:spPr>
          <a:xfrm>
            <a:off x="1763688" y="5373216"/>
            <a:ext cx="5832648" cy="1200329"/>
          </a:xfrm>
          <a:prstGeom prst="rect">
            <a:avLst/>
          </a:prstGeom>
          <a:noFill/>
        </p:spPr>
        <p:txBody>
          <a:bodyPr wrap="square" rtlCol="0">
            <a:spAutoFit/>
          </a:bodyPr>
          <a:lstStyle/>
          <a:p>
            <a:r>
              <a:rPr lang="it-IT" i="1" dirty="0" smtClean="0"/>
              <a:t>Partecipazione attiva e collaborativa dei cittadini alle scelte amministrative, sul presupposto di un’amministrazione «aperta» che renda fruibili alla collettività le informazioni di cui è in possesso</a:t>
            </a:r>
            <a:endParaRPr lang="it-IT" i="1" dirty="0"/>
          </a:p>
        </p:txBody>
      </p:sp>
      <p:sp>
        <p:nvSpPr>
          <p:cNvPr id="3" name="Segnaposto piè di pagina 2"/>
          <p:cNvSpPr>
            <a:spLocks noGrp="1"/>
          </p:cNvSpPr>
          <p:nvPr>
            <p:ph type="ftr" sz="quarter" idx="11"/>
          </p:nvPr>
        </p:nvSpPr>
        <p:spPr/>
        <p:txBody>
          <a:bodyPr/>
          <a:lstStyle/>
          <a:p>
            <a:pPr>
              <a:defRPr/>
            </a:pPr>
            <a:endParaRPr lang="it-IT"/>
          </a:p>
        </p:txBody>
      </p:sp>
    </p:spTree>
    <p:extLst>
      <p:ext uri="{BB962C8B-B14F-4D97-AF65-F5344CB8AC3E}">
        <p14:creationId xmlns:p14="http://schemas.microsoft.com/office/powerpoint/2010/main" val="539733515"/>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0"/>
            <a:ext cx="8229600" cy="1143000"/>
          </a:xfrm>
        </p:spPr>
        <p:txBody>
          <a:bodyPr/>
          <a:lstStyle/>
          <a:p>
            <a:r>
              <a:rPr lang="it-IT" dirty="0" smtClean="0"/>
              <a:t>I motivi di esclusione dell’accesso civico </a:t>
            </a:r>
            <a:r>
              <a:rPr lang="it-IT" dirty="0"/>
              <a:t>art. 5 bis </a:t>
            </a:r>
          </a:p>
        </p:txBody>
      </p:sp>
      <p:sp>
        <p:nvSpPr>
          <p:cNvPr id="3" name="Segnaposto contenuto 2"/>
          <p:cNvSpPr>
            <a:spLocks noGrp="1"/>
          </p:cNvSpPr>
          <p:nvPr>
            <p:ph idx="1"/>
          </p:nvPr>
        </p:nvSpPr>
        <p:spPr/>
        <p:txBody>
          <a:bodyPr/>
          <a:lstStyle/>
          <a:p>
            <a:r>
              <a:rPr lang="it-IT" dirty="0" smtClean="0"/>
              <a:t>Si individuano puntualmente gli interessi pubblici e gli interessi privati a tutela dei quali è possibile rifiutare la richiesta di accesso civico, ferma restando l’esclusione del diritto di accesso nei casi di segreto di Stato e negli altri casi di divieto di accesso o di divulgazione previsti dalla legge, compresi i limiti previsti dall’art. 24 della l. 241/1990</a:t>
            </a:r>
            <a:endParaRPr lang="it-IT" dirty="0"/>
          </a:p>
        </p:txBody>
      </p:sp>
      <p:sp>
        <p:nvSpPr>
          <p:cNvPr id="4" name="Segnaposto piè di pagina 3"/>
          <p:cNvSpPr>
            <a:spLocks noGrp="1"/>
          </p:cNvSpPr>
          <p:nvPr>
            <p:ph type="ftr" sz="quarter" idx="11"/>
          </p:nvPr>
        </p:nvSpPr>
        <p:spPr/>
        <p:txBody>
          <a:bodyPr/>
          <a:lstStyle/>
          <a:p>
            <a:pPr>
              <a:defRPr/>
            </a:pPr>
            <a:endParaRPr lang="it-IT"/>
          </a:p>
        </p:txBody>
      </p:sp>
    </p:spTree>
    <p:extLst>
      <p:ext uri="{BB962C8B-B14F-4D97-AF65-F5344CB8AC3E}">
        <p14:creationId xmlns:p14="http://schemas.microsoft.com/office/powerpoint/2010/main" val="3505479739"/>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 motivi di esclusione dell’accesso civico art. 5 bis </a:t>
            </a:r>
          </a:p>
        </p:txBody>
      </p:sp>
      <p:sp>
        <p:nvSpPr>
          <p:cNvPr id="3" name="Segnaposto contenuto 2"/>
          <p:cNvSpPr>
            <a:spLocks noGrp="1"/>
          </p:cNvSpPr>
          <p:nvPr>
            <p:ph idx="1"/>
          </p:nvPr>
        </p:nvSpPr>
        <p:spPr/>
        <p:txBody>
          <a:bodyPr/>
          <a:lstStyle/>
          <a:p>
            <a:pPr marL="0" indent="0">
              <a:buNone/>
            </a:pPr>
            <a:r>
              <a:rPr lang="it-IT" dirty="0"/>
              <a:t>a) la sicurezza pubblica e l'ordine pubblico; </a:t>
            </a:r>
            <a:br>
              <a:rPr lang="it-IT" dirty="0"/>
            </a:br>
            <a:r>
              <a:rPr lang="it-IT" dirty="0"/>
              <a:t>b) la sicurezza nazionale; </a:t>
            </a:r>
            <a:br>
              <a:rPr lang="it-IT" dirty="0"/>
            </a:br>
            <a:r>
              <a:rPr lang="it-IT" dirty="0"/>
              <a:t>c) la difesa e le questioni militari; </a:t>
            </a:r>
            <a:br>
              <a:rPr lang="it-IT" dirty="0"/>
            </a:br>
            <a:r>
              <a:rPr lang="it-IT" dirty="0"/>
              <a:t>d) le relazioni internazionali; </a:t>
            </a:r>
            <a:br>
              <a:rPr lang="it-IT" dirty="0"/>
            </a:br>
            <a:r>
              <a:rPr lang="it-IT" dirty="0"/>
              <a:t>e) la politica e la stabilità finanziaria ed economica dello Stato; </a:t>
            </a:r>
            <a:br>
              <a:rPr lang="it-IT" dirty="0"/>
            </a:br>
            <a:r>
              <a:rPr lang="it-IT" dirty="0"/>
              <a:t>f) la conduzione di indagini sui reati e il loro perseguimento; </a:t>
            </a:r>
            <a:br>
              <a:rPr lang="it-IT" dirty="0"/>
            </a:br>
            <a:r>
              <a:rPr lang="it-IT" dirty="0"/>
              <a:t>g) il regolare svolgimento di attività ispettive. </a:t>
            </a:r>
            <a:endParaRPr lang="it-IT" dirty="0"/>
          </a:p>
        </p:txBody>
      </p:sp>
      <p:sp>
        <p:nvSpPr>
          <p:cNvPr id="4" name="Segnaposto piè di pagina 3"/>
          <p:cNvSpPr>
            <a:spLocks noGrp="1"/>
          </p:cNvSpPr>
          <p:nvPr>
            <p:ph type="ftr" sz="quarter" idx="11"/>
          </p:nvPr>
        </p:nvSpPr>
        <p:spPr/>
        <p:txBody>
          <a:bodyPr/>
          <a:lstStyle/>
          <a:p>
            <a:pPr>
              <a:defRPr/>
            </a:pPr>
            <a:endParaRPr lang="it-IT"/>
          </a:p>
        </p:txBody>
      </p:sp>
    </p:spTree>
    <p:extLst>
      <p:ext uri="{BB962C8B-B14F-4D97-AF65-F5344CB8AC3E}">
        <p14:creationId xmlns:p14="http://schemas.microsoft.com/office/powerpoint/2010/main" val="4130090342"/>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b="1" dirty="0" smtClean="0"/>
              <a:t>Diniego all’accesso nel caso di pregiudizio alla tutela nei seguenti casi</a:t>
            </a:r>
            <a:endParaRPr lang="it-IT" sz="3200" b="1" dirty="0"/>
          </a:p>
        </p:txBody>
      </p:sp>
      <p:sp>
        <p:nvSpPr>
          <p:cNvPr id="3" name="Segnaposto contenuto 2"/>
          <p:cNvSpPr>
            <a:spLocks noGrp="1"/>
          </p:cNvSpPr>
          <p:nvPr>
            <p:ph idx="1"/>
          </p:nvPr>
        </p:nvSpPr>
        <p:spPr/>
        <p:txBody>
          <a:bodyPr/>
          <a:lstStyle/>
          <a:p>
            <a:r>
              <a:rPr lang="it-IT" dirty="0"/>
              <a:t>a) la protezione dei dati personali, in conformità con la disciplina legislativa in materia; </a:t>
            </a:r>
            <a:br>
              <a:rPr lang="it-IT" dirty="0"/>
            </a:br>
            <a:r>
              <a:rPr lang="it-IT" dirty="0"/>
              <a:t>b) la libertà e la segretezza della corrispondenza; </a:t>
            </a:r>
            <a:br>
              <a:rPr lang="it-IT" dirty="0"/>
            </a:br>
            <a:r>
              <a:rPr lang="it-IT" dirty="0"/>
              <a:t>c) gli interessi economici e commerciali di una persona fisica o giuridica, ivi compresi la proprietà intellettuale, il diritto d'autore e i segreti commerciali</a:t>
            </a:r>
            <a:endParaRPr lang="it-IT" dirty="0"/>
          </a:p>
        </p:txBody>
      </p:sp>
      <p:sp>
        <p:nvSpPr>
          <p:cNvPr id="4" name="Segnaposto piè di pagina 3"/>
          <p:cNvSpPr>
            <a:spLocks noGrp="1"/>
          </p:cNvSpPr>
          <p:nvPr>
            <p:ph type="ftr" sz="quarter" idx="11"/>
          </p:nvPr>
        </p:nvSpPr>
        <p:spPr/>
        <p:txBody>
          <a:bodyPr/>
          <a:lstStyle/>
          <a:p>
            <a:pPr>
              <a:defRPr/>
            </a:pPr>
            <a:endParaRPr lang="it-IT"/>
          </a:p>
        </p:txBody>
      </p:sp>
    </p:spTree>
    <p:extLst>
      <p:ext uri="{BB962C8B-B14F-4D97-AF65-F5344CB8AC3E}">
        <p14:creationId xmlns:p14="http://schemas.microsoft.com/office/powerpoint/2010/main" val="1261397579"/>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sentenza del C. d S. 3631/2016</a:t>
            </a:r>
            <a:endParaRPr lang="it-IT" dirty="0"/>
          </a:p>
        </p:txBody>
      </p:sp>
      <p:sp>
        <p:nvSpPr>
          <p:cNvPr id="3" name="Segnaposto contenuto 2"/>
          <p:cNvSpPr>
            <a:spLocks noGrp="1"/>
          </p:cNvSpPr>
          <p:nvPr>
            <p:ph idx="1"/>
          </p:nvPr>
        </p:nvSpPr>
        <p:spPr/>
        <p:txBody>
          <a:bodyPr/>
          <a:lstStyle/>
          <a:p>
            <a:r>
              <a:rPr lang="it-IT" sz="2800" dirty="0" smtClean="0"/>
              <a:t>Il decreto 97 svincola il diritto di accesso da una posizione legittimante differenziata;</a:t>
            </a:r>
          </a:p>
          <a:p>
            <a:r>
              <a:rPr lang="it-IT" sz="2800" dirty="0" smtClean="0"/>
              <a:t>Al contempo sottopone l’accesso ai limiti previsti dall’art. 5 bis: in tal caso la PA intimata dovrà in concreto valutare se i limiti ivi enunciati siano da ritenere in concreto sussistenti, nel rispetto dei canoni di proporzionalità e ragionevolezza, a garanzia degli interessi ivi previsti e non potrà non tenere conto, nella suddetta valutazione, anche le suddette peculiarità della posizione legittimante del richiedente</a:t>
            </a:r>
            <a:endParaRPr lang="it-IT" sz="2800" dirty="0"/>
          </a:p>
        </p:txBody>
      </p:sp>
      <p:sp>
        <p:nvSpPr>
          <p:cNvPr id="4" name="Segnaposto piè di pagina 3"/>
          <p:cNvSpPr>
            <a:spLocks noGrp="1"/>
          </p:cNvSpPr>
          <p:nvPr>
            <p:ph type="ftr" sz="quarter" idx="11"/>
          </p:nvPr>
        </p:nvSpPr>
        <p:spPr/>
        <p:txBody>
          <a:bodyPr/>
          <a:lstStyle/>
          <a:p>
            <a:pPr>
              <a:defRPr/>
            </a:pPr>
            <a:endParaRPr lang="it-IT"/>
          </a:p>
        </p:txBody>
      </p:sp>
    </p:spTree>
    <p:extLst>
      <p:ext uri="{BB962C8B-B14F-4D97-AF65-F5344CB8AC3E}">
        <p14:creationId xmlns:p14="http://schemas.microsoft.com/office/powerpoint/2010/main" val="39449056"/>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olo 1"/>
          <p:cNvSpPr>
            <a:spLocks noGrp="1"/>
          </p:cNvSpPr>
          <p:nvPr>
            <p:ph type="title"/>
          </p:nvPr>
        </p:nvSpPr>
        <p:spPr>
          <a:xfrm>
            <a:off x="479425" y="0"/>
            <a:ext cx="8229600" cy="1143000"/>
          </a:xfrm>
        </p:spPr>
        <p:txBody>
          <a:bodyPr/>
          <a:lstStyle/>
          <a:p>
            <a:r>
              <a:rPr lang="it-IT" sz="3200" dirty="0" smtClean="0"/>
              <a:t>Il d.lgs. N. 33/2013</a:t>
            </a:r>
            <a:br>
              <a:rPr lang="it-IT" sz="3200" dirty="0" smtClean="0"/>
            </a:br>
            <a:r>
              <a:rPr lang="it-IT" sz="3200" dirty="0" smtClean="0"/>
              <a:t>I limiti alla trasparenza art. 7 bis (ex art. 4)</a:t>
            </a:r>
          </a:p>
        </p:txBody>
      </p:sp>
      <p:sp>
        <p:nvSpPr>
          <p:cNvPr id="3" name="Segnaposto contenuto 2"/>
          <p:cNvSpPr>
            <a:spLocks noGrp="1"/>
          </p:cNvSpPr>
          <p:nvPr>
            <p:ph idx="1"/>
          </p:nvPr>
        </p:nvSpPr>
        <p:spPr>
          <a:xfrm>
            <a:off x="468313" y="1196975"/>
            <a:ext cx="8229600" cy="1973263"/>
          </a:xfrm>
          <a:solidFill>
            <a:schemeClr val="bg1">
              <a:lumMod val="95000"/>
            </a:schemeClr>
          </a:solidFill>
        </p:spPr>
        <p:txBody>
          <a:bodyPr/>
          <a:lstStyle/>
          <a:p>
            <a:pPr>
              <a:defRPr/>
            </a:pPr>
            <a:r>
              <a:rPr lang="it-IT" sz="2800" dirty="0" smtClean="0"/>
              <a:t>I dati personali comuni che devono obbligatoriamente  essere pubblicati, comportano la possibilità di una </a:t>
            </a:r>
            <a:r>
              <a:rPr lang="it-IT" sz="2800" b="1" dirty="0" smtClean="0"/>
              <a:t>diffusione </a:t>
            </a:r>
            <a:r>
              <a:rPr lang="it-IT" sz="2800" dirty="0" smtClean="0"/>
              <a:t>dei medesimi attraverso i siti istituzionali (1° c.)</a:t>
            </a:r>
            <a:endParaRPr lang="it-IT" sz="2800" dirty="0"/>
          </a:p>
        </p:txBody>
      </p:sp>
      <p:sp>
        <p:nvSpPr>
          <p:cNvPr id="95235" name="CasellaDiTesto 3"/>
          <p:cNvSpPr txBox="1">
            <a:spLocks noChangeArrowheads="1"/>
          </p:cNvSpPr>
          <p:nvPr/>
        </p:nvSpPr>
        <p:spPr bwMode="auto">
          <a:xfrm>
            <a:off x="479425" y="3213100"/>
            <a:ext cx="8208963" cy="1569660"/>
          </a:xfrm>
          <a:prstGeom prst="rect">
            <a:avLst/>
          </a:prstGeom>
          <a:solidFill>
            <a:schemeClr val="bg2"/>
          </a:solidFill>
          <a:ln w="9525">
            <a:noFill/>
            <a:miter lim="800000"/>
            <a:headEnd/>
            <a:tailEnd/>
          </a:ln>
        </p:spPr>
        <p:txBody>
          <a:bodyPr>
            <a:spAutoFit/>
          </a:bodyPr>
          <a:lstStyle/>
          <a:p>
            <a:pPr fontAlgn="base">
              <a:spcBef>
                <a:spcPct val="0"/>
              </a:spcBef>
              <a:spcAft>
                <a:spcPct val="0"/>
              </a:spcAft>
            </a:pPr>
            <a:r>
              <a:rPr lang="it-IT" sz="2400" dirty="0">
                <a:solidFill>
                  <a:prstClr val="black"/>
                </a:solidFill>
                <a:latin typeface="Arial" charset="0"/>
              </a:rPr>
              <a:t>Nel caso di pubblicazione obbligatoria di atti o documenti, si devono rendere non intellegibili i dati personali non </a:t>
            </a:r>
            <a:r>
              <a:rPr lang="it-IT" sz="2400" b="1" dirty="0">
                <a:solidFill>
                  <a:prstClr val="black"/>
                </a:solidFill>
                <a:latin typeface="Arial" charset="0"/>
              </a:rPr>
              <a:t>pertinenti</a:t>
            </a:r>
            <a:r>
              <a:rPr lang="it-IT" sz="2400" dirty="0">
                <a:solidFill>
                  <a:prstClr val="black"/>
                </a:solidFill>
                <a:latin typeface="Arial" charset="0"/>
              </a:rPr>
              <a:t> o, se sensibili o giudiziari non </a:t>
            </a:r>
            <a:r>
              <a:rPr lang="it-IT" sz="2400" b="1" dirty="0">
                <a:solidFill>
                  <a:prstClr val="black"/>
                </a:solidFill>
                <a:latin typeface="Arial" charset="0"/>
              </a:rPr>
              <a:t>indispensabili </a:t>
            </a:r>
            <a:r>
              <a:rPr lang="it-IT" sz="2400" dirty="0">
                <a:solidFill>
                  <a:prstClr val="black"/>
                </a:solidFill>
                <a:latin typeface="Arial" charset="0"/>
              </a:rPr>
              <a:t>rispetto alle finalità di trasparenza della pubblicazione </a:t>
            </a:r>
            <a:r>
              <a:rPr lang="it-IT" sz="2400" dirty="0" smtClean="0">
                <a:solidFill>
                  <a:prstClr val="black"/>
                </a:solidFill>
                <a:latin typeface="Arial" charset="0"/>
              </a:rPr>
              <a:t>(c</a:t>
            </a:r>
            <a:r>
              <a:rPr lang="it-IT" sz="2400" dirty="0">
                <a:solidFill>
                  <a:prstClr val="black"/>
                </a:solidFill>
                <a:latin typeface="Arial" charset="0"/>
              </a:rPr>
              <a:t>. 4)</a:t>
            </a:r>
          </a:p>
        </p:txBody>
      </p:sp>
      <p:sp>
        <p:nvSpPr>
          <p:cNvPr id="5" name="CasellaDiTesto 4"/>
          <p:cNvSpPr txBox="1"/>
          <p:nvPr/>
        </p:nvSpPr>
        <p:spPr>
          <a:xfrm>
            <a:off x="461963" y="5157192"/>
            <a:ext cx="8208962" cy="1570037"/>
          </a:xfrm>
          <a:prstGeom prst="rect">
            <a:avLst/>
          </a:prstGeom>
          <a:solidFill>
            <a:schemeClr val="accent3">
              <a:lumMod val="20000"/>
              <a:lumOff val="80000"/>
            </a:schemeClr>
          </a:solidFill>
        </p:spPr>
        <p:txBody>
          <a:bodyPr>
            <a:spAutoFit/>
          </a:bodyPr>
          <a:lstStyle/>
          <a:p>
            <a:pPr fontAlgn="base">
              <a:spcBef>
                <a:spcPct val="0"/>
              </a:spcBef>
              <a:spcAft>
                <a:spcPct val="0"/>
              </a:spcAft>
              <a:defRPr/>
            </a:pPr>
            <a:r>
              <a:rPr lang="it-IT" sz="2400" dirty="0">
                <a:solidFill>
                  <a:prstClr val="black"/>
                </a:solidFill>
                <a:latin typeface="Arial" charset="0"/>
              </a:rPr>
              <a:t>Le notizie concernenti lo svolgimento delle prestazioni di chiunque sia addetto a una funzione pubblica e la relativa valutazione sono rese accessibili dall’amministrazione di </a:t>
            </a:r>
            <a:r>
              <a:rPr lang="it-IT" sz="2400" dirty="0" smtClean="0">
                <a:solidFill>
                  <a:prstClr val="black"/>
                </a:solidFill>
                <a:latin typeface="Arial" charset="0"/>
              </a:rPr>
              <a:t>appartenenza </a:t>
            </a:r>
            <a:endParaRPr lang="it-IT" sz="2400" dirty="0">
              <a:solidFill>
                <a:prstClr val="black"/>
              </a:solidFill>
              <a:latin typeface="Arial" charset="0"/>
            </a:endParaRPr>
          </a:p>
        </p:txBody>
      </p:sp>
      <p:sp>
        <p:nvSpPr>
          <p:cNvPr id="2" name="Segnaposto piè di pagina 1"/>
          <p:cNvSpPr>
            <a:spLocks noGrp="1"/>
          </p:cNvSpPr>
          <p:nvPr>
            <p:ph type="ftr" sz="quarter" idx="11"/>
          </p:nvPr>
        </p:nvSpPr>
        <p:spPr/>
        <p:txBody>
          <a:bodyPr/>
          <a:lstStyle/>
          <a:p>
            <a:pPr>
              <a:defRPr/>
            </a:pPr>
            <a:endParaRPr lang="it-IT"/>
          </a:p>
        </p:txBody>
      </p:sp>
    </p:spTree>
    <p:extLst>
      <p:ext uri="{BB962C8B-B14F-4D97-AF65-F5344CB8AC3E}">
        <p14:creationId xmlns:p14="http://schemas.microsoft.com/office/powerpoint/2010/main" val="1641424055"/>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a:t>Il d.lgs. N. 33/2013</a:t>
            </a:r>
            <a:br>
              <a:rPr lang="it-IT" sz="3200" dirty="0"/>
            </a:br>
            <a:r>
              <a:rPr lang="it-IT" sz="3200" dirty="0"/>
              <a:t>I limiti alla trasparenza art. 7 bis (ex art. 4</a:t>
            </a:r>
            <a:r>
              <a:rPr lang="it-IT" sz="3200" dirty="0" smtClean="0"/>
              <a:t>) c. 5</a:t>
            </a:r>
            <a:endParaRPr lang="it-IT" sz="3200" dirty="0"/>
          </a:p>
        </p:txBody>
      </p:sp>
      <p:sp>
        <p:nvSpPr>
          <p:cNvPr id="3" name="Segnaposto contenuto 2"/>
          <p:cNvSpPr>
            <a:spLocks noGrp="1"/>
          </p:cNvSpPr>
          <p:nvPr>
            <p:ph idx="1"/>
          </p:nvPr>
        </p:nvSpPr>
        <p:spPr/>
        <p:txBody>
          <a:bodyPr/>
          <a:lstStyle/>
          <a:p>
            <a:r>
              <a:rPr lang="it-IT" sz="2400" dirty="0"/>
              <a:t>Le notizie concernenti lo svolgimento delle prestazioni di chiunque sia addetto a una funzione pubblica e la relativa valutazione sono rese accessibili dall'amministrazione di appartenenza. Non sono invece ostensibili, se non nei casi previsti dalla legge, le notizie concernenti la natura delle infermità e degli impedimenti personali o familiari che causino l'astensione dal lavoro, nonché le componenti della valutazione o le notizie concernenti il rapporto di lavoro tra il predetto dipendente e l'amministrazione, idonee a rivelare taluna delle informazioni di cui all'</a:t>
            </a:r>
            <a:r>
              <a:rPr lang="it-IT" sz="2400" dirty="0">
                <a:hlinkClick r:id="rId2"/>
              </a:rPr>
              <a:t>articolo 4, comma 1, lettera d), del decreto legislativo 30 giugno 2003, n. 196</a:t>
            </a:r>
            <a:r>
              <a:rPr lang="it-IT" sz="2400" dirty="0"/>
              <a:t>. </a:t>
            </a:r>
            <a:endParaRPr lang="it-IT" sz="2400" dirty="0"/>
          </a:p>
        </p:txBody>
      </p:sp>
      <p:sp>
        <p:nvSpPr>
          <p:cNvPr id="4" name="Segnaposto piè di pagina 3"/>
          <p:cNvSpPr>
            <a:spLocks noGrp="1"/>
          </p:cNvSpPr>
          <p:nvPr>
            <p:ph type="ftr" sz="quarter" idx="11"/>
          </p:nvPr>
        </p:nvSpPr>
        <p:spPr/>
        <p:txBody>
          <a:bodyPr/>
          <a:lstStyle/>
          <a:p>
            <a:pPr>
              <a:defRPr/>
            </a:pPr>
            <a:endParaRPr lang="it-IT"/>
          </a:p>
        </p:txBody>
      </p:sp>
    </p:spTree>
    <p:extLst>
      <p:ext uri="{BB962C8B-B14F-4D97-AF65-F5344CB8AC3E}">
        <p14:creationId xmlns:p14="http://schemas.microsoft.com/office/powerpoint/2010/main" val="739845725"/>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16632"/>
            <a:ext cx="8229600" cy="1143000"/>
          </a:xfrm>
        </p:spPr>
        <p:txBody>
          <a:bodyPr/>
          <a:lstStyle/>
          <a:p>
            <a:r>
              <a:rPr lang="it-IT" sz="3200" dirty="0"/>
              <a:t>Il d.lgs. N. 33/2013</a:t>
            </a:r>
            <a:br>
              <a:rPr lang="it-IT" sz="3200" dirty="0"/>
            </a:br>
            <a:r>
              <a:rPr lang="it-IT" sz="3200" dirty="0"/>
              <a:t>I limiti alla </a:t>
            </a:r>
            <a:r>
              <a:rPr lang="it-IT" sz="3200" dirty="0" smtClean="0"/>
              <a:t>trasparenza art. 7 bis (ex art. 4)</a:t>
            </a:r>
            <a:endParaRPr lang="it-IT" sz="3200" dirty="0"/>
          </a:p>
        </p:txBody>
      </p:sp>
      <p:sp>
        <p:nvSpPr>
          <p:cNvPr id="3" name="Segnaposto contenuto 2"/>
          <p:cNvSpPr>
            <a:spLocks noGrp="1"/>
          </p:cNvSpPr>
          <p:nvPr>
            <p:ph idx="1"/>
          </p:nvPr>
        </p:nvSpPr>
        <p:spPr/>
        <p:txBody>
          <a:bodyPr/>
          <a:lstStyle/>
          <a:p>
            <a:r>
              <a:rPr lang="it-IT" dirty="0" smtClean="0"/>
              <a:t>Il comma 6 mantiene fermi i limiti alla diffusione ed i casi di esclusione dal diritto di accesso come definiti nell’art. 24, commi 1 e 6, della l. n. 241/1990</a:t>
            </a:r>
          </a:p>
          <a:p>
            <a:r>
              <a:rPr lang="it-IT" dirty="0" smtClean="0"/>
              <a:t>Restano fermi i limiti alla diffusione dei dati idonei a rivelare lo stato di salute e la vita sessuale</a:t>
            </a:r>
            <a:endParaRPr lang="it-IT" dirty="0"/>
          </a:p>
        </p:txBody>
      </p:sp>
      <p:sp>
        <p:nvSpPr>
          <p:cNvPr id="4" name="CasellaDiTesto 4"/>
          <p:cNvSpPr txBox="1">
            <a:spLocks noChangeArrowheads="1"/>
          </p:cNvSpPr>
          <p:nvPr/>
        </p:nvSpPr>
        <p:spPr bwMode="auto">
          <a:xfrm>
            <a:off x="0" y="-17483"/>
            <a:ext cx="1187450" cy="368300"/>
          </a:xfrm>
          <a:prstGeom prst="rect">
            <a:avLst/>
          </a:prstGeom>
          <a:solidFill>
            <a:schemeClr val="bg2"/>
          </a:solidFill>
          <a:ln w="9525">
            <a:noFill/>
            <a:miter lim="800000"/>
            <a:headEnd/>
            <a:tailEnd/>
          </a:ln>
        </p:spPr>
        <p:txBody>
          <a:bodyPr>
            <a:spAutoFit/>
          </a:bodyPr>
          <a:lstStyle/>
          <a:p>
            <a:pPr fontAlgn="base">
              <a:spcBef>
                <a:spcPct val="0"/>
              </a:spcBef>
              <a:spcAft>
                <a:spcPct val="0"/>
              </a:spcAft>
            </a:pPr>
            <a:r>
              <a:rPr lang="it-IT">
                <a:solidFill>
                  <a:prstClr val="black"/>
                </a:solidFill>
                <a:latin typeface="Arial" charset="0"/>
              </a:rPr>
              <a:t>PRINCIPI</a:t>
            </a:r>
          </a:p>
        </p:txBody>
      </p:sp>
      <p:sp>
        <p:nvSpPr>
          <p:cNvPr id="5" name="Segnaposto piè di pagina 4"/>
          <p:cNvSpPr>
            <a:spLocks noGrp="1"/>
          </p:cNvSpPr>
          <p:nvPr>
            <p:ph type="ftr" sz="quarter" idx="11"/>
          </p:nvPr>
        </p:nvSpPr>
        <p:spPr/>
        <p:txBody>
          <a:bodyPr/>
          <a:lstStyle/>
          <a:p>
            <a:pPr>
              <a:defRPr/>
            </a:pPr>
            <a:endParaRPr lang="it-IT"/>
          </a:p>
        </p:txBody>
      </p:sp>
    </p:spTree>
    <p:extLst>
      <p:ext uri="{BB962C8B-B14F-4D97-AF65-F5344CB8AC3E}">
        <p14:creationId xmlns:p14="http://schemas.microsoft.com/office/powerpoint/2010/main" val="3696501470"/>
      </p:ext>
    </p:ext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Pubblicazione delle banche dati</a:t>
            </a:r>
            <a:endParaRPr lang="it-IT" dirty="0"/>
          </a:p>
        </p:txBody>
      </p:sp>
      <p:sp>
        <p:nvSpPr>
          <p:cNvPr id="3" name="Segnaposto contenuto 2"/>
          <p:cNvSpPr>
            <a:spLocks noGrp="1"/>
          </p:cNvSpPr>
          <p:nvPr>
            <p:ph idx="1"/>
          </p:nvPr>
        </p:nvSpPr>
        <p:spPr/>
        <p:txBody>
          <a:bodyPr/>
          <a:lstStyle/>
          <a:p>
            <a:r>
              <a:rPr lang="it-IT" dirty="0" smtClean="0"/>
              <a:t>Semplifica gli adempimenti delle Amministrazioni titolari di banche dati attraverso il collegamento ipertestuale posizionato nella sezione Amministrazione trasparente.</a:t>
            </a:r>
            <a:endParaRPr lang="it-IT" dirty="0"/>
          </a:p>
        </p:txBody>
      </p:sp>
      <p:sp>
        <p:nvSpPr>
          <p:cNvPr id="4" name="Segnaposto piè di pagina 3"/>
          <p:cNvSpPr>
            <a:spLocks noGrp="1"/>
          </p:cNvSpPr>
          <p:nvPr>
            <p:ph type="ftr" sz="quarter" idx="11"/>
          </p:nvPr>
        </p:nvSpPr>
        <p:spPr/>
        <p:txBody>
          <a:bodyPr/>
          <a:lstStyle/>
          <a:p>
            <a:pPr>
              <a:defRPr/>
            </a:pPr>
            <a:endParaRPr lang="it-IT"/>
          </a:p>
        </p:txBody>
      </p:sp>
    </p:spTree>
    <p:extLst>
      <p:ext uri="{BB962C8B-B14F-4D97-AF65-F5344CB8AC3E}">
        <p14:creationId xmlns:p14="http://schemas.microsoft.com/office/powerpoint/2010/main" val="4291239657"/>
      </p:ext>
    </p:extLst>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Eliminazione del PTTI</a:t>
            </a:r>
            <a:endParaRPr lang="it-IT" dirty="0"/>
          </a:p>
        </p:txBody>
      </p:sp>
      <p:sp>
        <p:nvSpPr>
          <p:cNvPr id="3" name="Segnaposto contenuto 2"/>
          <p:cNvSpPr>
            <a:spLocks noGrp="1"/>
          </p:cNvSpPr>
          <p:nvPr>
            <p:ph idx="1"/>
          </p:nvPr>
        </p:nvSpPr>
        <p:spPr/>
        <p:txBody>
          <a:bodyPr/>
          <a:lstStyle/>
          <a:p>
            <a:r>
              <a:rPr lang="it-IT" dirty="0" smtClean="0"/>
              <a:t>L’art. 10 elimina l’obbligo per le pubbliche amministrazioni di redigere il programma triennale per la trasparenza e l’integrità e si prevede che ogni amministrazione  indichi in un’apposita sezione del PTPC i responsabili della trasmissione e della pubblicazione dei documenti, delle informazioni e dei dati.</a:t>
            </a:r>
            <a:endParaRPr lang="it-IT" dirty="0"/>
          </a:p>
        </p:txBody>
      </p:sp>
      <p:sp>
        <p:nvSpPr>
          <p:cNvPr id="4" name="Segnaposto piè di pagina 3"/>
          <p:cNvSpPr>
            <a:spLocks noGrp="1"/>
          </p:cNvSpPr>
          <p:nvPr>
            <p:ph type="ftr" sz="quarter" idx="11"/>
          </p:nvPr>
        </p:nvSpPr>
        <p:spPr/>
        <p:txBody>
          <a:bodyPr/>
          <a:lstStyle/>
          <a:p>
            <a:pPr>
              <a:defRPr/>
            </a:pPr>
            <a:endParaRPr lang="it-IT"/>
          </a:p>
        </p:txBody>
      </p:sp>
    </p:spTree>
    <p:extLst>
      <p:ext uri="{BB962C8B-B14F-4D97-AF65-F5344CB8AC3E}">
        <p14:creationId xmlns:p14="http://schemas.microsoft.com/office/powerpoint/2010/main" val="488823294"/>
      </p:ext>
    </p:extLst>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Dalla relazione allo schema del nuovo PTPC nazionale</a:t>
            </a:r>
            <a:endParaRPr lang="it-IT" dirty="0"/>
          </a:p>
        </p:txBody>
      </p:sp>
      <p:sp>
        <p:nvSpPr>
          <p:cNvPr id="3" name="Segnaposto contenuto 2"/>
          <p:cNvSpPr>
            <a:spLocks noGrp="1"/>
          </p:cNvSpPr>
          <p:nvPr>
            <p:ph idx="1"/>
          </p:nvPr>
        </p:nvSpPr>
        <p:spPr/>
        <p:txBody>
          <a:bodyPr/>
          <a:lstStyle/>
          <a:p>
            <a:r>
              <a:rPr lang="it-IT" dirty="0"/>
              <a:t>Con riferimento al RPC, si segnala l’indicazione della più recente normativa di modifica della l</a:t>
            </a:r>
            <a:r>
              <a:rPr lang="it-IT" dirty="0" smtClean="0"/>
              <a:t>. 190/2012 </a:t>
            </a:r>
            <a:r>
              <a:rPr lang="it-IT" dirty="0"/>
              <a:t>(v. schema di decreto art. 41, co. 1 </a:t>
            </a:r>
            <a:r>
              <a:rPr lang="it-IT" dirty="0" err="1"/>
              <a:t>lett</a:t>
            </a:r>
            <a:r>
              <a:rPr lang="it-IT" dirty="0"/>
              <a:t>. f)) di attribuire allo stesso anche le funzioni </a:t>
            </a:r>
            <a:r>
              <a:rPr lang="it-IT" dirty="0" smtClean="0"/>
              <a:t>di Responsabile </a:t>
            </a:r>
            <a:r>
              <a:rPr lang="it-IT" dirty="0"/>
              <a:t>della trasparenza (di seguito RT). Questo in coerenza anche con quanto previsto </a:t>
            </a:r>
            <a:r>
              <a:rPr lang="it-IT" dirty="0" smtClean="0"/>
              <a:t>a proposito </a:t>
            </a:r>
            <a:r>
              <a:rPr lang="it-IT" dirty="0"/>
              <a:t>della definitiva confluenza dei contenuti del PTTI all’interno del PTPC disposta dallo </a:t>
            </a:r>
            <a:r>
              <a:rPr lang="it-IT" dirty="0" smtClean="0"/>
              <a:t>schema di </a:t>
            </a:r>
            <a:r>
              <a:rPr lang="it-IT" dirty="0"/>
              <a:t>decreto.</a:t>
            </a:r>
          </a:p>
        </p:txBody>
      </p:sp>
      <p:sp>
        <p:nvSpPr>
          <p:cNvPr id="4" name="Segnaposto piè di pagina 3"/>
          <p:cNvSpPr>
            <a:spLocks noGrp="1"/>
          </p:cNvSpPr>
          <p:nvPr>
            <p:ph type="ftr" sz="quarter" idx="11"/>
          </p:nvPr>
        </p:nvSpPr>
        <p:spPr/>
        <p:txBody>
          <a:bodyPr/>
          <a:lstStyle/>
          <a:p>
            <a:pPr>
              <a:defRPr/>
            </a:pPr>
            <a:endParaRPr lang="it-IT"/>
          </a:p>
        </p:txBody>
      </p:sp>
    </p:spTree>
    <p:extLst>
      <p:ext uri="{BB962C8B-B14F-4D97-AF65-F5344CB8AC3E}">
        <p14:creationId xmlns:p14="http://schemas.microsoft.com/office/powerpoint/2010/main" val="1801359971"/>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27459"/>
            <a:ext cx="8229600" cy="1143000"/>
          </a:xfrm>
        </p:spPr>
        <p:txBody>
          <a:bodyPr/>
          <a:lstStyle/>
          <a:p>
            <a:r>
              <a:rPr lang="it-IT" sz="3200" dirty="0" smtClean="0"/>
              <a:t>La sequenza- logico normativa</a:t>
            </a:r>
            <a:endParaRPr lang="it-IT" sz="3200" dirty="0"/>
          </a:p>
        </p:txBody>
      </p:sp>
      <p:graphicFrame>
        <p:nvGraphicFramePr>
          <p:cNvPr id="5" name="Diagramma 4"/>
          <p:cNvGraphicFramePr/>
          <p:nvPr>
            <p:extLst>
              <p:ext uri="{D42A27DB-BD31-4B8C-83A1-F6EECF244321}">
                <p14:modId xmlns:p14="http://schemas.microsoft.com/office/powerpoint/2010/main" val="1198796636"/>
              </p:ext>
            </p:extLst>
          </p:nvPr>
        </p:nvGraphicFramePr>
        <p:xfrm>
          <a:off x="1524000" y="1397000"/>
          <a:ext cx="628836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piè di pagina 2"/>
          <p:cNvSpPr>
            <a:spLocks noGrp="1"/>
          </p:cNvSpPr>
          <p:nvPr>
            <p:ph type="ftr" sz="quarter" idx="11"/>
          </p:nvPr>
        </p:nvSpPr>
        <p:spPr/>
        <p:txBody>
          <a:bodyPr/>
          <a:lstStyle/>
          <a:p>
            <a:pPr>
              <a:defRPr/>
            </a:pPr>
            <a:endParaRPr lang="it-IT"/>
          </a:p>
        </p:txBody>
      </p:sp>
    </p:spTree>
    <p:extLst>
      <p:ext uri="{BB962C8B-B14F-4D97-AF65-F5344CB8AC3E}">
        <p14:creationId xmlns:p14="http://schemas.microsoft.com/office/powerpoint/2010/main" val="2526296324"/>
      </p:ext>
    </p:extLst>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a:t>Decorrenza e durata dell'obbligo di </a:t>
            </a:r>
            <a:r>
              <a:rPr lang="it-IT" sz="3200" dirty="0" smtClean="0"/>
              <a:t>pubblicazione art. 8 </a:t>
            </a:r>
            <a:endParaRPr lang="it-IT" sz="3200" dirty="0"/>
          </a:p>
        </p:txBody>
      </p:sp>
      <p:sp>
        <p:nvSpPr>
          <p:cNvPr id="3" name="Segnaposto contenuto 2"/>
          <p:cNvSpPr>
            <a:spLocks noGrp="1"/>
          </p:cNvSpPr>
          <p:nvPr>
            <p:ph idx="1"/>
          </p:nvPr>
        </p:nvSpPr>
        <p:spPr>
          <a:xfrm>
            <a:off x="457200" y="1600201"/>
            <a:ext cx="8229600" cy="3484984"/>
          </a:xfrm>
          <a:solidFill>
            <a:schemeClr val="tx2">
              <a:lumMod val="40000"/>
              <a:lumOff val="60000"/>
            </a:schemeClr>
          </a:solidFill>
        </p:spPr>
        <p:txBody>
          <a:bodyPr/>
          <a:lstStyle/>
          <a:p>
            <a:r>
              <a:rPr lang="it-IT" dirty="0" smtClean="0"/>
              <a:t>In attuazione del comma 35 </a:t>
            </a:r>
            <a:r>
              <a:rPr lang="it-IT" dirty="0" err="1" smtClean="0"/>
              <a:t>lett</a:t>
            </a:r>
            <a:r>
              <a:rPr lang="it-IT" dirty="0" smtClean="0"/>
              <a:t>. G) della l. 190/2012, la norma stabilisce che i documenti sono pubblicati sul sito istituzionale dell’amministrazione a partire data data in cui hanno acquistato efficacia giuridica e sono costantemente aggiornati</a:t>
            </a:r>
            <a:endParaRPr lang="it-IT" dirty="0"/>
          </a:p>
        </p:txBody>
      </p:sp>
      <p:sp>
        <p:nvSpPr>
          <p:cNvPr id="5" name="Segnaposto piè di pagina 4"/>
          <p:cNvSpPr>
            <a:spLocks noGrp="1"/>
          </p:cNvSpPr>
          <p:nvPr>
            <p:ph type="ftr" sz="quarter" idx="11"/>
          </p:nvPr>
        </p:nvSpPr>
        <p:spPr/>
        <p:txBody>
          <a:bodyPr/>
          <a:lstStyle/>
          <a:p>
            <a:pPr>
              <a:defRPr/>
            </a:pPr>
            <a:endParaRPr lang="it-IT"/>
          </a:p>
        </p:txBody>
      </p:sp>
    </p:spTree>
    <p:extLst>
      <p:ext uri="{BB962C8B-B14F-4D97-AF65-F5344CB8AC3E}">
        <p14:creationId xmlns:p14="http://schemas.microsoft.com/office/powerpoint/2010/main" val="1821235358"/>
      </p:ext>
    </p:extLst>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olo 1"/>
          <p:cNvSpPr>
            <a:spLocks noGrp="1"/>
          </p:cNvSpPr>
          <p:nvPr>
            <p:ph type="title"/>
          </p:nvPr>
        </p:nvSpPr>
        <p:spPr/>
        <p:txBody>
          <a:bodyPr/>
          <a:lstStyle/>
          <a:p>
            <a:r>
              <a:rPr lang="it-IT" dirty="0" smtClean="0"/>
              <a:t>Il tempo della pubblicazione art. 8</a:t>
            </a:r>
          </a:p>
        </p:txBody>
      </p:sp>
      <p:sp>
        <p:nvSpPr>
          <p:cNvPr id="99330" name="Segnaposto contenuto 2"/>
          <p:cNvSpPr>
            <a:spLocks noGrp="1"/>
          </p:cNvSpPr>
          <p:nvPr>
            <p:ph idx="1"/>
          </p:nvPr>
        </p:nvSpPr>
        <p:spPr>
          <a:xfrm>
            <a:off x="457200" y="1600200"/>
            <a:ext cx="8147248" cy="4925144"/>
          </a:xfrm>
          <a:solidFill>
            <a:schemeClr val="bg2"/>
          </a:solidFill>
        </p:spPr>
        <p:txBody>
          <a:bodyPr/>
          <a:lstStyle/>
          <a:p>
            <a:r>
              <a:rPr lang="it-IT" dirty="0" smtClean="0"/>
              <a:t>I documenti sono pubblicati per 5 anni decorrenti dal 1° gennaio dell’anno successivo a quello da cui decorre l’obbligo di pubblicazione.</a:t>
            </a:r>
          </a:p>
          <a:p>
            <a:r>
              <a:rPr lang="it-IT" dirty="0" smtClean="0"/>
              <a:t>Sono fatti salvi i diversi termini previsti dalla normativa in materia di dati personali, relativi ai componenti degli organi di indirizzo politico e per i dati dei titolari di </a:t>
            </a:r>
            <a:r>
              <a:rPr lang="it-IT" dirty="0" smtClean="0">
                <a:hlinkClick r:id="rId2" action="ppaction://hlinkpres?slideindex=1&amp;slidetitle="/>
              </a:rPr>
              <a:t>incarichi dirigenziali e di collaborazione o </a:t>
            </a:r>
            <a:r>
              <a:rPr lang="it-IT" dirty="0" smtClean="0">
                <a:hlinkClick r:id="" action="ppaction://hlinkshowjump?jump=lastslideviewed"/>
              </a:rPr>
              <a:t>consulenza</a:t>
            </a:r>
            <a:endParaRPr lang="it-IT" dirty="0" smtClean="0"/>
          </a:p>
        </p:txBody>
      </p:sp>
      <p:sp>
        <p:nvSpPr>
          <p:cNvPr id="2" name="Segnaposto piè di pagina 1"/>
          <p:cNvSpPr>
            <a:spLocks noGrp="1"/>
          </p:cNvSpPr>
          <p:nvPr>
            <p:ph type="ftr" sz="quarter" idx="11"/>
          </p:nvPr>
        </p:nvSpPr>
        <p:spPr/>
        <p:txBody>
          <a:bodyPr/>
          <a:lstStyle/>
          <a:p>
            <a:pPr>
              <a:defRPr/>
            </a:pPr>
            <a:endParaRPr lang="it-IT"/>
          </a:p>
        </p:txBody>
      </p:sp>
    </p:spTree>
    <p:extLst>
      <p:ext uri="{BB962C8B-B14F-4D97-AF65-F5344CB8AC3E}">
        <p14:creationId xmlns:p14="http://schemas.microsoft.com/office/powerpoint/2010/main" val="3677589633"/>
      </p:ext>
    </p:extLst>
  </p:cSld>
  <p:clrMapOvr>
    <a:masterClrMapping/>
  </p:clrMapOvr>
  <p:transition spd="slow">
    <p:push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olo 1"/>
          <p:cNvSpPr>
            <a:spLocks noGrp="1"/>
          </p:cNvSpPr>
          <p:nvPr>
            <p:ph type="title"/>
          </p:nvPr>
        </p:nvSpPr>
        <p:spPr>
          <a:xfrm>
            <a:off x="468313" y="115888"/>
            <a:ext cx="8229600" cy="1143000"/>
          </a:xfrm>
        </p:spPr>
        <p:txBody>
          <a:bodyPr/>
          <a:lstStyle/>
          <a:p>
            <a:r>
              <a:rPr lang="it-IT" dirty="0" smtClean="0"/>
              <a:t>Il d.lgs. N. 33/2013 Capo II</a:t>
            </a:r>
          </a:p>
        </p:txBody>
      </p:sp>
      <p:sp>
        <p:nvSpPr>
          <p:cNvPr id="3" name="Segnaposto contenuto 2"/>
          <p:cNvSpPr>
            <a:spLocks noGrp="1"/>
          </p:cNvSpPr>
          <p:nvPr>
            <p:ph idx="1"/>
          </p:nvPr>
        </p:nvSpPr>
        <p:spPr>
          <a:xfrm>
            <a:off x="457200" y="1600200"/>
            <a:ext cx="8229600" cy="2189163"/>
          </a:xfrm>
          <a:solidFill>
            <a:schemeClr val="bg1">
              <a:lumMod val="95000"/>
            </a:schemeClr>
          </a:solidFill>
        </p:spPr>
        <p:txBody>
          <a:bodyPr/>
          <a:lstStyle/>
          <a:p>
            <a:pPr>
              <a:defRPr/>
            </a:pPr>
            <a:r>
              <a:rPr lang="it-IT" sz="2800" dirty="0" smtClean="0"/>
              <a:t>Oggetto:</a:t>
            </a:r>
          </a:p>
          <a:p>
            <a:pPr>
              <a:defRPr/>
            </a:pPr>
            <a:r>
              <a:rPr lang="it-IT" sz="2800" dirty="0" smtClean="0"/>
              <a:t>Obblighi di trasparenza concernenti l’organizzazione e l’attività delle pubbliche amministrazioni e le modalità per la sua realizzazione</a:t>
            </a:r>
            <a:endParaRPr lang="it-IT" sz="2800" dirty="0"/>
          </a:p>
        </p:txBody>
      </p:sp>
      <p:sp>
        <p:nvSpPr>
          <p:cNvPr id="4" name="Fumetto 1 3"/>
          <p:cNvSpPr/>
          <p:nvPr/>
        </p:nvSpPr>
        <p:spPr>
          <a:xfrm>
            <a:off x="2051050" y="3860800"/>
            <a:ext cx="5689600" cy="2447925"/>
          </a:xfrm>
          <a:prstGeom prst="wedgeRectCallout">
            <a:avLst>
              <a:gd name="adj1" fmla="val -34005"/>
              <a:gd name="adj2" fmla="val -6510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000" dirty="0">
                <a:solidFill>
                  <a:prstClr val="white"/>
                </a:solidFill>
              </a:rPr>
              <a:t>PUBBLICAZIONE NEI SITI ISTITUZIONALI DEI DOCUMENTI, DELLE INFORMAZIONI E DEI DATI CONCERNENTI L’ORGANIZZAZIONE E L’ATTIVITA’ DELLE PUBBLICHE AMMINISTRAZIONI</a:t>
            </a:r>
          </a:p>
        </p:txBody>
      </p:sp>
      <p:sp>
        <p:nvSpPr>
          <p:cNvPr id="2" name="Segnaposto piè di pagina 1"/>
          <p:cNvSpPr>
            <a:spLocks noGrp="1"/>
          </p:cNvSpPr>
          <p:nvPr>
            <p:ph type="ftr" sz="quarter" idx="11"/>
          </p:nvPr>
        </p:nvSpPr>
        <p:spPr/>
        <p:txBody>
          <a:bodyPr/>
          <a:lstStyle/>
          <a:p>
            <a:pPr>
              <a:defRPr/>
            </a:pPr>
            <a:endParaRPr lang="it-IT"/>
          </a:p>
        </p:txBody>
      </p:sp>
    </p:spTree>
    <p:extLst>
      <p:ext uri="{BB962C8B-B14F-4D97-AF65-F5344CB8AC3E}">
        <p14:creationId xmlns:p14="http://schemas.microsoft.com/office/powerpoint/2010/main" val="3607040721"/>
      </p:ext>
    </p:extLst>
  </p:cSld>
  <p:clrMapOvr>
    <a:masterClrMapping/>
  </p:clrMapOvr>
  <p:transition spd="slow">
    <p:push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81182" y="1484784"/>
            <a:ext cx="4824536" cy="2088232"/>
          </a:xfrm>
          <a:solidFill>
            <a:schemeClr val="bg2"/>
          </a:solidFill>
        </p:spPr>
        <p:txBody>
          <a:bodyPr/>
          <a:lstStyle/>
          <a:p>
            <a:r>
              <a:rPr lang="it-IT" sz="2000" dirty="0"/>
              <a:t>L</a:t>
            </a:r>
            <a:r>
              <a:rPr lang="it-IT" sz="2000" dirty="0" smtClean="0"/>
              <a:t>e </a:t>
            </a:r>
            <a:r>
              <a:rPr lang="it-IT" sz="2000" dirty="0"/>
              <a:t>pubbliche amministrazioni pubblicano e aggiornano le seguenti informazioni relative ai titolari di incarichi di collaborazione o consulenza</a:t>
            </a:r>
            <a:endParaRPr lang="it-IT" sz="2000" u="sng" dirty="0"/>
          </a:p>
        </p:txBody>
      </p:sp>
      <p:sp>
        <p:nvSpPr>
          <p:cNvPr id="5" name="Fumetto 1 4"/>
          <p:cNvSpPr/>
          <p:nvPr/>
        </p:nvSpPr>
        <p:spPr>
          <a:xfrm>
            <a:off x="5364088" y="3284984"/>
            <a:ext cx="3456384" cy="582663"/>
          </a:xfrm>
          <a:prstGeom prst="wedgeRectCallout">
            <a:avLst>
              <a:gd name="adj1" fmla="val -67659"/>
              <a:gd name="adj2" fmla="val -265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it-IT" sz="2000" dirty="0">
                <a:solidFill>
                  <a:prstClr val="white"/>
                </a:solidFill>
              </a:rPr>
              <a:t>singola </a:t>
            </a:r>
            <a:r>
              <a:rPr lang="it-IT" sz="2000" dirty="0">
                <a:solidFill>
                  <a:prstClr val="white"/>
                </a:solidFill>
                <a:hlinkClick r:id="" action="ppaction://hlinkshowjump?jump=lastslideviewed"/>
              </a:rPr>
              <a:t>scuola</a:t>
            </a:r>
            <a:endParaRPr lang="it-IT" sz="2000" dirty="0">
              <a:solidFill>
                <a:prstClr val="white"/>
              </a:solidFill>
            </a:endParaRPr>
          </a:p>
        </p:txBody>
      </p:sp>
      <p:sp>
        <p:nvSpPr>
          <p:cNvPr id="6" name="CasellaDiTesto 5"/>
          <p:cNvSpPr txBox="1"/>
          <p:nvPr/>
        </p:nvSpPr>
        <p:spPr>
          <a:xfrm>
            <a:off x="2333410" y="4141239"/>
            <a:ext cx="5544616" cy="2554545"/>
          </a:xfrm>
          <a:prstGeom prst="rect">
            <a:avLst/>
          </a:prstGeom>
          <a:solidFill>
            <a:schemeClr val="accent2">
              <a:lumMod val="20000"/>
              <a:lumOff val="80000"/>
            </a:schemeClr>
          </a:solidFill>
        </p:spPr>
        <p:txBody>
          <a:bodyPr wrap="square" rtlCol="0">
            <a:spAutoFit/>
          </a:bodyPr>
          <a:lstStyle/>
          <a:p>
            <a:r>
              <a:rPr lang="it-IT" sz="1600" dirty="0"/>
              <a:t>a) gli estremi dell'atto di conferimento dell'incarico; </a:t>
            </a:r>
            <a:br>
              <a:rPr lang="it-IT" sz="1600" dirty="0"/>
            </a:br>
            <a:r>
              <a:rPr lang="it-IT" sz="1600" dirty="0"/>
              <a:t>b) il curriculum vitae; </a:t>
            </a:r>
            <a:br>
              <a:rPr lang="it-IT" sz="1600" dirty="0"/>
            </a:br>
            <a:r>
              <a:rPr lang="it-IT" sz="1600" dirty="0"/>
              <a:t>c) i dati relativi allo svolgimento di incarichi o la titolarità di cariche in enti di diritto privato regolati o finanziati dalla pubblica amministrazione o lo svolgimento di attività professionali; </a:t>
            </a:r>
            <a:br>
              <a:rPr lang="it-IT" sz="1600" dirty="0"/>
            </a:br>
            <a:r>
              <a:rPr lang="it-IT" sz="1600" dirty="0"/>
              <a:t>d) i compensi, comunque denominati, relativi al rapporto di consulenza o di collaborazione, con specifica evidenza delle eventuali componenti variabili o legate alla valutazione del risultato</a:t>
            </a:r>
            <a:endParaRPr lang="it-IT" sz="1600" dirty="0">
              <a:solidFill>
                <a:prstClr val="black"/>
              </a:solidFill>
            </a:endParaRPr>
          </a:p>
        </p:txBody>
      </p:sp>
      <p:sp>
        <p:nvSpPr>
          <p:cNvPr id="7" name="Freccia in giù 6"/>
          <p:cNvSpPr/>
          <p:nvPr/>
        </p:nvSpPr>
        <p:spPr>
          <a:xfrm>
            <a:off x="2195736" y="3338990"/>
            <a:ext cx="1728192" cy="684076"/>
          </a:xfrm>
          <a:prstGeom prst="down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it-IT">
              <a:solidFill>
                <a:prstClr val="white"/>
              </a:solidFill>
            </a:endParaRPr>
          </a:p>
        </p:txBody>
      </p:sp>
      <p:sp>
        <p:nvSpPr>
          <p:cNvPr id="8" name="Titolo 1"/>
          <p:cNvSpPr>
            <a:spLocks noGrp="1"/>
          </p:cNvSpPr>
          <p:nvPr>
            <p:ph type="title"/>
          </p:nvPr>
        </p:nvSpPr>
        <p:spPr>
          <a:solidFill>
            <a:schemeClr val="accent6">
              <a:lumMod val="20000"/>
              <a:lumOff val="80000"/>
            </a:schemeClr>
          </a:solidFill>
        </p:spPr>
        <p:txBody>
          <a:bodyPr/>
          <a:lstStyle/>
          <a:p>
            <a:pPr>
              <a:defRPr/>
            </a:pPr>
            <a:r>
              <a:rPr lang="it-IT" sz="3200" dirty="0" smtClean="0"/>
              <a:t>I DATI connessi alla pubblicazione relativa all’organizzazione e all’attività (art. 15)</a:t>
            </a:r>
            <a:endParaRPr lang="it-IT" sz="3200" dirty="0"/>
          </a:p>
        </p:txBody>
      </p:sp>
      <p:sp>
        <p:nvSpPr>
          <p:cNvPr id="9" name="CasellaDiTesto 8"/>
          <p:cNvSpPr txBox="1"/>
          <p:nvPr/>
        </p:nvSpPr>
        <p:spPr>
          <a:xfrm>
            <a:off x="107504" y="3867647"/>
            <a:ext cx="1800200" cy="1815882"/>
          </a:xfrm>
          <a:prstGeom prst="rect">
            <a:avLst/>
          </a:prstGeom>
          <a:solidFill>
            <a:srgbClr val="FFFF00"/>
          </a:solidFill>
        </p:spPr>
        <p:txBody>
          <a:bodyPr wrap="square" rtlCol="0">
            <a:spAutoFit/>
          </a:bodyPr>
          <a:lstStyle/>
          <a:p>
            <a:pPr fontAlgn="base">
              <a:spcBef>
                <a:spcPct val="0"/>
              </a:spcBef>
              <a:spcAft>
                <a:spcPct val="0"/>
              </a:spcAft>
            </a:pPr>
            <a:r>
              <a:rPr lang="it-IT" sz="1400" dirty="0">
                <a:solidFill>
                  <a:prstClr val="black"/>
                </a:solidFill>
                <a:latin typeface="Arial" charset="0"/>
              </a:rPr>
              <a:t>PUBBLICAZIONE ENTRO 3 MESI DAL CONFERIMENTO DELL’INCARICO E PER I TRE ANNI SUCCESSIVI ALLA CESSAZIONE</a:t>
            </a:r>
          </a:p>
        </p:txBody>
      </p:sp>
      <p:sp>
        <p:nvSpPr>
          <p:cNvPr id="2" name="Fumetto 1 1"/>
          <p:cNvSpPr/>
          <p:nvPr/>
        </p:nvSpPr>
        <p:spPr>
          <a:xfrm>
            <a:off x="7955364" y="3969060"/>
            <a:ext cx="1115616" cy="1080120"/>
          </a:xfrm>
          <a:prstGeom prst="wedgeRectCallout">
            <a:avLst>
              <a:gd name="adj1" fmla="val -83360"/>
              <a:gd name="adj2" fmla="val 39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Condizioni di efficacia</a:t>
            </a:r>
            <a:endParaRPr lang="it-IT" b="1" dirty="0"/>
          </a:p>
        </p:txBody>
      </p:sp>
      <p:sp>
        <p:nvSpPr>
          <p:cNvPr id="10" name="Segnaposto piè di pagina 9"/>
          <p:cNvSpPr>
            <a:spLocks noGrp="1"/>
          </p:cNvSpPr>
          <p:nvPr>
            <p:ph type="ftr" sz="quarter" idx="11"/>
          </p:nvPr>
        </p:nvSpPr>
        <p:spPr/>
        <p:txBody>
          <a:bodyPr/>
          <a:lstStyle/>
          <a:p>
            <a:pPr>
              <a:defRPr/>
            </a:pPr>
            <a:endParaRPr lang="it-IT"/>
          </a:p>
        </p:txBody>
      </p:sp>
      <p:sp>
        <p:nvSpPr>
          <p:cNvPr id="11" name="CasellaDiTesto 10"/>
          <p:cNvSpPr txBox="1"/>
          <p:nvPr/>
        </p:nvSpPr>
        <p:spPr>
          <a:xfrm>
            <a:off x="5105718" y="1628800"/>
            <a:ext cx="3570738" cy="646331"/>
          </a:xfrm>
          <a:prstGeom prst="rect">
            <a:avLst/>
          </a:prstGeom>
          <a:noFill/>
        </p:spPr>
        <p:txBody>
          <a:bodyPr wrap="square" rtlCol="0">
            <a:spAutoFit/>
          </a:bodyPr>
          <a:lstStyle/>
          <a:p>
            <a:r>
              <a:rPr lang="it-IT" dirty="0" smtClean="0"/>
              <a:t>(è stato eliminato il riferimento agli incarichi dirigenziali)</a:t>
            </a:r>
            <a:endParaRPr lang="it-IT" dirty="0"/>
          </a:p>
        </p:txBody>
      </p:sp>
    </p:spTree>
    <p:extLst>
      <p:ext uri="{BB962C8B-B14F-4D97-AF65-F5344CB8AC3E}">
        <p14:creationId xmlns:p14="http://schemas.microsoft.com/office/powerpoint/2010/main" val="2754388100"/>
      </p:ext>
    </p:extLst>
  </p:cSld>
  <p:clrMapOvr>
    <a:masterClrMapping/>
  </p:clrMapOvr>
  <p:transition spd="slow">
    <p:push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18356" y="116632"/>
            <a:ext cx="8507288" cy="1143000"/>
          </a:xfrm>
          <a:solidFill>
            <a:schemeClr val="accent5">
              <a:lumMod val="20000"/>
              <a:lumOff val="80000"/>
            </a:schemeClr>
          </a:solidFill>
        </p:spPr>
        <p:txBody>
          <a:bodyPr/>
          <a:lstStyle/>
          <a:p>
            <a:pPr>
              <a:defRPr/>
            </a:pPr>
            <a:r>
              <a:rPr lang="it-IT" sz="3200" b="1" dirty="0"/>
              <a:t>Obblighi di pubblicazione dei dati relativi agli incarichi conferiti ai dipendenti pubblici </a:t>
            </a:r>
            <a:r>
              <a:rPr lang="it-IT" sz="3200" dirty="0" smtClean="0"/>
              <a:t>(art. 18)</a:t>
            </a:r>
            <a:endParaRPr lang="it-IT" sz="3200" dirty="0"/>
          </a:p>
        </p:txBody>
      </p:sp>
      <p:sp>
        <p:nvSpPr>
          <p:cNvPr id="5" name="CasellaDiTesto 4"/>
          <p:cNvSpPr txBox="1"/>
          <p:nvPr/>
        </p:nvSpPr>
        <p:spPr>
          <a:xfrm>
            <a:off x="467544" y="1772816"/>
            <a:ext cx="8208912" cy="1938992"/>
          </a:xfrm>
          <a:prstGeom prst="rect">
            <a:avLst/>
          </a:prstGeom>
          <a:solidFill>
            <a:schemeClr val="accent4">
              <a:lumMod val="20000"/>
              <a:lumOff val="80000"/>
            </a:schemeClr>
          </a:solidFill>
        </p:spPr>
        <p:txBody>
          <a:bodyPr wrap="square" rtlCol="0">
            <a:spAutoFit/>
          </a:bodyPr>
          <a:lstStyle/>
          <a:p>
            <a:r>
              <a:rPr lang="it-IT" sz="2400" dirty="0" smtClean="0"/>
              <a:t>Al fine di verificare il rispetto del limite alle retribuzioni percepite a carico della finanza pubblica, vanno pubblicati  sul sito dell’amministrazione di appartenenza tutti gli incarichi </a:t>
            </a:r>
            <a:r>
              <a:rPr lang="it-IT" sz="2400" dirty="0" smtClean="0"/>
              <a:t>extraistituzionali autorizzati</a:t>
            </a:r>
            <a:r>
              <a:rPr lang="it-IT" sz="2400" dirty="0" smtClean="0"/>
              <a:t>, con l’indicazione della durata e del compenso spettante per ogni incarico</a:t>
            </a:r>
            <a:endParaRPr lang="it-IT" sz="2400" dirty="0"/>
          </a:p>
        </p:txBody>
      </p:sp>
      <p:sp>
        <p:nvSpPr>
          <p:cNvPr id="6" name="CasellaDiTesto 5"/>
          <p:cNvSpPr txBox="1"/>
          <p:nvPr/>
        </p:nvSpPr>
        <p:spPr>
          <a:xfrm>
            <a:off x="539552" y="4131077"/>
            <a:ext cx="1440160" cy="954107"/>
          </a:xfrm>
          <a:prstGeom prst="rect">
            <a:avLst/>
          </a:prstGeom>
          <a:solidFill>
            <a:schemeClr val="tx2">
              <a:lumMod val="20000"/>
              <a:lumOff val="80000"/>
            </a:schemeClr>
          </a:solidFill>
        </p:spPr>
        <p:txBody>
          <a:bodyPr wrap="square" rtlCol="0">
            <a:spAutoFit/>
          </a:bodyPr>
          <a:lstStyle/>
          <a:p>
            <a:r>
              <a:rPr lang="it-IT" sz="2800" dirty="0" smtClean="0"/>
              <a:t>Singolo </a:t>
            </a:r>
            <a:r>
              <a:rPr lang="it-IT" sz="2800" dirty="0" smtClean="0">
                <a:hlinkClick r:id="" action="ppaction://hlinkshowjump?jump=nextslide"/>
              </a:rPr>
              <a:t>incarico</a:t>
            </a:r>
            <a:endParaRPr lang="it-IT" sz="2800" dirty="0"/>
          </a:p>
        </p:txBody>
      </p:sp>
      <p:cxnSp>
        <p:nvCxnSpPr>
          <p:cNvPr id="8" name="Connettore 2 7"/>
          <p:cNvCxnSpPr>
            <a:stCxn id="6" idx="3"/>
          </p:cNvCxnSpPr>
          <p:nvPr/>
        </p:nvCxnSpPr>
        <p:spPr>
          <a:xfrm flipV="1">
            <a:off x="1979712" y="3555013"/>
            <a:ext cx="1224136" cy="10531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Connettore 2 9"/>
          <p:cNvCxnSpPr>
            <a:stCxn id="6" idx="3"/>
          </p:cNvCxnSpPr>
          <p:nvPr/>
        </p:nvCxnSpPr>
        <p:spPr>
          <a:xfrm>
            <a:off x="1979712" y="4608131"/>
            <a:ext cx="165618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CasellaDiTesto 10"/>
          <p:cNvSpPr txBox="1"/>
          <p:nvPr/>
        </p:nvSpPr>
        <p:spPr>
          <a:xfrm>
            <a:off x="3729386" y="4001300"/>
            <a:ext cx="3024336" cy="1323439"/>
          </a:xfrm>
          <a:prstGeom prst="rect">
            <a:avLst/>
          </a:prstGeom>
          <a:noFill/>
        </p:spPr>
        <p:txBody>
          <a:bodyPr wrap="square" rtlCol="0">
            <a:spAutoFit/>
          </a:bodyPr>
          <a:lstStyle/>
          <a:p>
            <a:r>
              <a:rPr lang="it-IT" sz="2000" dirty="0" smtClean="0"/>
              <a:t>Pubblicazione sul sito dell’amministrazione conferente diversa da quella di appartenenza</a:t>
            </a:r>
            <a:endParaRPr lang="it-IT" sz="2000" dirty="0"/>
          </a:p>
        </p:txBody>
      </p:sp>
      <p:sp>
        <p:nvSpPr>
          <p:cNvPr id="12" name="Fumetto 4 11"/>
          <p:cNvSpPr/>
          <p:nvPr/>
        </p:nvSpPr>
        <p:spPr>
          <a:xfrm>
            <a:off x="6300192" y="3861048"/>
            <a:ext cx="2736304" cy="244827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L’elenco degli incarichi conferiti a soggetti esterni è consultabile sulla banca dati del DFP</a:t>
            </a:r>
            <a:endParaRPr lang="it-IT"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553" y="5680601"/>
            <a:ext cx="5791200" cy="111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egnaposto piè di pagina 2"/>
          <p:cNvSpPr>
            <a:spLocks noGrp="1"/>
          </p:cNvSpPr>
          <p:nvPr>
            <p:ph type="ftr" sz="quarter" idx="11"/>
          </p:nvPr>
        </p:nvSpPr>
        <p:spPr/>
        <p:txBody>
          <a:bodyPr/>
          <a:lstStyle/>
          <a:p>
            <a:pPr>
              <a:defRPr/>
            </a:pPr>
            <a:endParaRPr lang="it-IT"/>
          </a:p>
        </p:txBody>
      </p:sp>
    </p:spTree>
    <p:extLst>
      <p:ext uri="{BB962C8B-B14F-4D97-AF65-F5344CB8AC3E}">
        <p14:creationId xmlns:p14="http://schemas.microsoft.com/office/powerpoint/2010/main" val="826353359"/>
      </p:ext>
    </p:extLst>
  </p:cSld>
  <p:clrMapOvr>
    <a:masterClrMapping/>
  </p:clrMapOvr>
  <p:transition spd="slow">
    <p:push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400" b="1" dirty="0" smtClean="0"/>
              <a:t>8. 1Sono </a:t>
            </a:r>
            <a:r>
              <a:rPr lang="it-IT" sz="2400" b="1" dirty="0"/>
              <a:t>soggetti agli obblighi di pubblicazione di cui all’art. 18 del d.lgs. n. 33/2013 gli incarichi conferiti a dipendenti in regime di part-time con prestazione lavorativa non superiore al cinquanta per cento di quella a tempo pieno?</a:t>
            </a:r>
            <a:r>
              <a:rPr lang="it-IT" sz="2400" dirty="0"/>
              <a:t/>
            </a:r>
            <a:br>
              <a:rPr lang="it-IT" sz="2400" dirty="0"/>
            </a:br>
            <a:endParaRPr lang="it-IT" sz="2400" dirty="0"/>
          </a:p>
        </p:txBody>
      </p:sp>
      <p:sp>
        <p:nvSpPr>
          <p:cNvPr id="3" name="Segnaposto contenuto 2"/>
          <p:cNvSpPr>
            <a:spLocks noGrp="1"/>
          </p:cNvSpPr>
          <p:nvPr>
            <p:ph idx="1"/>
          </p:nvPr>
        </p:nvSpPr>
        <p:spPr>
          <a:xfrm>
            <a:off x="179512" y="1600200"/>
            <a:ext cx="8507288" cy="4525963"/>
          </a:xfrm>
        </p:spPr>
        <p:txBody>
          <a:bodyPr/>
          <a:lstStyle/>
          <a:p>
            <a:r>
              <a:rPr lang="it-IT" sz="2400" dirty="0" smtClean="0"/>
              <a:t>L’art</a:t>
            </a:r>
            <a:r>
              <a:rPr lang="it-IT" sz="2400" dirty="0"/>
              <a:t>. 18 del d.lgs. n. 33/2013 in materia di pubblicazione dei dati relativi agli incarichi dei dipendenti pubblici fa riferimento agli incarichi agli stessi conferiti o autorizzati, secondo quanto previsto dalla normativa vigente.</a:t>
            </a:r>
            <a:br>
              <a:rPr lang="it-IT" sz="2400" dirty="0"/>
            </a:br>
            <a:r>
              <a:rPr lang="it-IT" sz="2400" dirty="0"/>
              <a:t>Le amministrazioni, in coerenza con quanto previsto nel Piano Nazionale Anticorruzione, introducono nel Piano triennale per la prevenzione della corruzione misure volte ad evitare conflitti di interesse nello svolgimento di incarichi </a:t>
            </a:r>
            <a:r>
              <a:rPr lang="it-IT" sz="2400" b="1" dirty="0"/>
              <a:t>extraistituzionali </a:t>
            </a:r>
            <a:r>
              <a:rPr lang="it-IT" sz="2400" dirty="0"/>
              <a:t>da parte dei dipendenti pubblici, secondo quanto previsto anche dall’art. 53, c. 5, del d.lgs. n. 165/2001.</a:t>
            </a:r>
            <a:br>
              <a:rPr lang="it-IT" sz="2400" dirty="0"/>
            </a:br>
            <a:r>
              <a:rPr lang="it-IT" sz="2400" dirty="0"/>
              <a:t>In considerazione di quanto sopra le amministrazioni possono anche stabilire modalità di pubblicazione di incarichi per i quali non è espressamente prevista l’autorizzazione ai sensi della normativa </a:t>
            </a:r>
            <a:r>
              <a:rPr lang="it-IT" sz="2400" dirty="0">
                <a:hlinkClick r:id="" action="ppaction://hlinkshowjump?jump=previousslide"/>
              </a:rPr>
              <a:t>vigente.</a:t>
            </a:r>
            <a:endParaRPr lang="it-IT" sz="2400" dirty="0"/>
          </a:p>
          <a:p>
            <a:endParaRPr lang="it-IT" sz="2400" dirty="0"/>
          </a:p>
        </p:txBody>
      </p:sp>
      <p:sp>
        <p:nvSpPr>
          <p:cNvPr id="4" name="Segnaposto piè di pagina 3"/>
          <p:cNvSpPr>
            <a:spLocks noGrp="1"/>
          </p:cNvSpPr>
          <p:nvPr>
            <p:ph type="ftr" sz="quarter" idx="11"/>
          </p:nvPr>
        </p:nvSpPr>
        <p:spPr/>
        <p:txBody>
          <a:bodyPr/>
          <a:lstStyle/>
          <a:p>
            <a:pPr>
              <a:defRPr/>
            </a:pPr>
            <a:endParaRPr lang="it-IT"/>
          </a:p>
        </p:txBody>
      </p:sp>
    </p:spTree>
    <p:extLst>
      <p:ext uri="{BB962C8B-B14F-4D97-AF65-F5344CB8AC3E}">
        <p14:creationId xmlns:p14="http://schemas.microsoft.com/office/powerpoint/2010/main" val="2671765289"/>
      </p:ext>
    </p:extLst>
  </p:cSld>
  <p:clrMapOvr>
    <a:masterClrMapping/>
  </p:clrMapOvr>
  <p:transition spd="slow">
    <p:push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Art. 20 c. 2</a:t>
            </a:r>
            <a:endParaRPr lang="it-IT" dirty="0"/>
          </a:p>
        </p:txBody>
      </p:sp>
      <p:sp>
        <p:nvSpPr>
          <p:cNvPr id="3" name="Segnaposto contenuto 2"/>
          <p:cNvSpPr>
            <a:spLocks noGrp="1"/>
          </p:cNvSpPr>
          <p:nvPr>
            <p:ph idx="1"/>
          </p:nvPr>
        </p:nvSpPr>
        <p:spPr/>
        <p:txBody>
          <a:bodyPr/>
          <a:lstStyle/>
          <a:p>
            <a:r>
              <a:rPr lang="it-IT" sz="2800" dirty="0"/>
              <a:t>2. Le pubbliche amministrazioni pubblicano i dati relativi all'entità del premio mediamente conseguibile dal personale dirigenziale e non dirigenziale, i dati relativi alla distribuzione del trattamento accessorio, </a:t>
            </a:r>
            <a:r>
              <a:rPr lang="it-IT" sz="2800" b="1" u="sng" dirty="0"/>
              <a:t>in forma aggregata</a:t>
            </a:r>
            <a:r>
              <a:rPr lang="it-IT" sz="2800" dirty="0"/>
              <a:t>, al fine di dare conto del livello di selettività utilizzato nella distribuzione dei premi e degli incentivi, nonché i dati relativi al grado di differenziazione nell'utilizzo della </a:t>
            </a:r>
            <a:r>
              <a:rPr lang="it-IT" sz="2800" dirty="0" err="1"/>
              <a:t>premialità</a:t>
            </a:r>
            <a:r>
              <a:rPr lang="it-IT" sz="2800" dirty="0"/>
              <a:t> sia per i dirigenti sia per i dipendenti.</a:t>
            </a:r>
            <a:endParaRPr lang="it-IT" sz="2800" dirty="0"/>
          </a:p>
        </p:txBody>
      </p:sp>
      <p:sp>
        <p:nvSpPr>
          <p:cNvPr id="4" name="Segnaposto piè di pagina 3"/>
          <p:cNvSpPr>
            <a:spLocks noGrp="1"/>
          </p:cNvSpPr>
          <p:nvPr>
            <p:ph type="ftr" sz="quarter" idx="11"/>
          </p:nvPr>
        </p:nvSpPr>
        <p:spPr/>
        <p:txBody>
          <a:bodyPr/>
          <a:lstStyle/>
          <a:p>
            <a:pPr>
              <a:defRPr/>
            </a:pPr>
            <a:endParaRPr lang="it-IT"/>
          </a:p>
        </p:txBody>
      </p:sp>
    </p:spTree>
    <p:extLst>
      <p:ext uri="{BB962C8B-B14F-4D97-AF65-F5344CB8AC3E}">
        <p14:creationId xmlns:p14="http://schemas.microsoft.com/office/powerpoint/2010/main" val="489718833"/>
      </p:ext>
    </p:extLst>
  </p:cSld>
  <p:clrMapOvr>
    <a:masterClrMapping/>
  </p:clrMapOvr>
  <p:transition spd="slow">
    <p:push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b="1" dirty="0">
                <a:latin typeface="+mn-lt"/>
              </a:rPr>
              <a:t>Obblighi di pubblicazione concernenti i dati  sulla contrattazione collettiva </a:t>
            </a:r>
            <a:r>
              <a:rPr lang="it-IT" sz="3200" b="1" dirty="0" smtClean="0">
                <a:latin typeface="+mn-lt"/>
              </a:rPr>
              <a:t>Art. </a:t>
            </a:r>
            <a:r>
              <a:rPr lang="it-IT" sz="3200" b="1" dirty="0">
                <a:latin typeface="+mn-lt"/>
              </a:rPr>
              <a:t>21</a:t>
            </a:r>
          </a:p>
        </p:txBody>
      </p:sp>
      <p:sp>
        <p:nvSpPr>
          <p:cNvPr id="3" name="Segnaposto contenuto 2"/>
          <p:cNvSpPr>
            <a:spLocks noGrp="1"/>
          </p:cNvSpPr>
          <p:nvPr>
            <p:ph idx="1"/>
          </p:nvPr>
        </p:nvSpPr>
        <p:spPr>
          <a:solidFill>
            <a:schemeClr val="bg2"/>
          </a:solidFill>
        </p:spPr>
        <p:txBody>
          <a:bodyPr/>
          <a:lstStyle/>
          <a:p>
            <a:pPr>
              <a:defRPr/>
            </a:pPr>
            <a:r>
              <a:rPr lang="it-IT" dirty="0" smtClean="0"/>
              <a:t>Riferimenti per la consultazione dei contratti e accordi collettivi nazionali</a:t>
            </a:r>
          </a:p>
          <a:p>
            <a:pPr>
              <a:defRPr/>
            </a:pPr>
            <a:r>
              <a:rPr lang="it-IT" dirty="0" smtClean="0"/>
              <a:t>Tutti </a:t>
            </a:r>
            <a:r>
              <a:rPr lang="it-IT" dirty="0"/>
              <a:t>i dati relativi alla contrattazione collettiva integrativa: </a:t>
            </a:r>
          </a:p>
          <a:p>
            <a:pPr>
              <a:defRPr/>
            </a:pPr>
            <a:r>
              <a:rPr lang="it-IT" dirty="0"/>
              <a:t>Contratti integrativi</a:t>
            </a:r>
          </a:p>
          <a:p>
            <a:pPr>
              <a:defRPr/>
            </a:pPr>
            <a:r>
              <a:rPr lang="it-IT" dirty="0"/>
              <a:t>Relazione tecnico-finanziaria</a:t>
            </a:r>
          </a:p>
          <a:p>
            <a:pPr>
              <a:defRPr/>
            </a:pPr>
            <a:r>
              <a:rPr lang="it-IT" dirty="0"/>
              <a:t>Relazione illustrativa</a:t>
            </a:r>
          </a:p>
          <a:p>
            <a:endParaRPr lang="it-IT" dirty="0"/>
          </a:p>
        </p:txBody>
      </p:sp>
      <p:sp>
        <p:nvSpPr>
          <p:cNvPr id="4" name="Segnaposto piè di pagina 3"/>
          <p:cNvSpPr>
            <a:spLocks noGrp="1"/>
          </p:cNvSpPr>
          <p:nvPr>
            <p:ph type="ftr" sz="quarter" idx="11"/>
          </p:nvPr>
        </p:nvSpPr>
        <p:spPr/>
        <p:txBody>
          <a:bodyPr/>
          <a:lstStyle/>
          <a:p>
            <a:pPr>
              <a:defRPr/>
            </a:pPr>
            <a:endParaRPr lang="it-IT"/>
          </a:p>
        </p:txBody>
      </p:sp>
    </p:spTree>
    <p:extLst>
      <p:ext uri="{BB962C8B-B14F-4D97-AF65-F5344CB8AC3E}">
        <p14:creationId xmlns:p14="http://schemas.microsoft.com/office/powerpoint/2010/main" val="4166299749"/>
      </p:ext>
    </p:extLst>
  </p:cSld>
  <p:clrMapOvr>
    <a:masterClrMapping/>
  </p:clrMapOvr>
  <p:transition spd="slow">
    <p:push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836712"/>
          </a:xfrm>
          <a:solidFill>
            <a:schemeClr val="accent1">
              <a:lumMod val="20000"/>
              <a:lumOff val="80000"/>
            </a:schemeClr>
          </a:solidFill>
        </p:spPr>
        <p:txBody>
          <a:bodyPr/>
          <a:lstStyle/>
          <a:p>
            <a:pPr>
              <a:defRPr/>
            </a:pPr>
            <a:r>
              <a:rPr lang="it-IT" sz="2800" dirty="0" smtClean="0"/>
              <a:t>I DATI </a:t>
            </a:r>
            <a:r>
              <a:rPr lang="it-IT" sz="2800" dirty="0"/>
              <a:t>connessi alla pubblicazione relativa all’organizzazione e </a:t>
            </a:r>
            <a:r>
              <a:rPr lang="it-IT" sz="2800" dirty="0" smtClean="0"/>
              <a:t>all’attività (art. 23)</a:t>
            </a:r>
            <a:endParaRPr lang="it-IT" sz="2800" dirty="0"/>
          </a:p>
        </p:txBody>
      </p:sp>
      <p:sp>
        <p:nvSpPr>
          <p:cNvPr id="3" name="Segnaposto contenuto 2"/>
          <p:cNvSpPr>
            <a:spLocks noGrp="1"/>
          </p:cNvSpPr>
          <p:nvPr>
            <p:ph idx="1"/>
          </p:nvPr>
        </p:nvSpPr>
        <p:spPr>
          <a:xfrm>
            <a:off x="521285" y="836712"/>
            <a:ext cx="8280920" cy="2232247"/>
          </a:xfrm>
          <a:solidFill>
            <a:schemeClr val="bg1">
              <a:lumMod val="95000"/>
            </a:schemeClr>
          </a:solidFill>
        </p:spPr>
        <p:txBody>
          <a:bodyPr/>
          <a:lstStyle/>
          <a:p>
            <a:pPr marL="0" indent="0">
              <a:buFont typeface="Arial" charset="0"/>
              <a:buNone/>
              <a:defRPr/>
            </a:pPr>
            <a:r>
              <a:rPr lang="it-IT" sz="2000" dirty="0" smtClean="0"/>
              <a:t>	ELENCHI DEI PROVVEDIMENTI AMMINISTRATIVI FINALI DEI PROCEDIMENTI DI:</a:t>
            </a:r>
          </a:p>
          <a:p>
            <a:pPr>
              <a:defRPr/>
            </a:pPr>
            <a:r>
              <a:rPr lang="it-IT" sz="2000" dirty="0" smtClean="0"/>
              <a:t>Scelta del contraente per l’affidamento di lavori, servizi </a:t>
            </a:r>
            <a:r>
              <a:rPr lang="it-IT" sz="2000" dirty="0"/>
              <a:t>e</a:t>
            </a:r>
            <a:r>
              <a:rPr lang="it-IT" sz="2000" dirty="0" smtClean="0"/>
              <a:t> forniture;</a:t>
            </a:r>
          </a:p>
          <a:p>
            <a:pPr>
              <a:defRPr/>
            </a:pPr>
            <a:r>
              <a:rPr lang="it-IT" sz="2000" dirty="0" smtClean="0"/>
              <a:t>Accordi stipulati dall’amministrazione con soggetti privati o con altre AAPP</a:t>
            </a:r>
            <a:endParaRPr lang="it-IT" sz="2000" dirty="0"/>
          </a:p>
        </p:txBody>
      </p:sp>
      <p:sp>
        <p:nvSpPr>
          <p:cNvPr id="6" name="Segnaposto piè di pagina 5"/>
          <p:cNvSpPr>
            <a:spLocks noGrp="1"/>
          </p:cNvSpPr>
          <p:nvPr>
            <p:ph type="ftr" sz="quarter" idx="11"/>
          </p:nvPr>
        </p:nvSpPr>
        <p:spPr/>
        <p:txBody>
          <a:bodyPr/>
          <a:lstStyle/>
          <a:p>
            <a:pPr>
              <a:defRPr/>
            </a:pPr>
            <a:endParaRPr lang="it-IT"/>
          </a:p>
        </p:txBody>
      </p:sp>
      <p:sp>
        <p:nvSpPr>
          <p:cNvPr id="7" name="CasellaDiTesto 6"/>
          <p:cNvSpPr txBox="1"/>
          <p:nvPr/>
        </p:nvSpPr>
        <p:spPr>
          <a:xfrm>
            <a:off x="33536" y="3339273"/>
            <a:ext cx="8784976" cy="1569660"/>
          </a:xfrm>
          <a:prstGeom prst="rect">
            <a:avLst/>
          </a:prstGeom>
          <a:noFill/>
        </p:spPr>
        <p:txBody>
          <a:bodyPr wrap="square" rtlCol="0">
            <a:spAutoFit/>
          </a:bodyPr>
          <a:lstStyle/>
          <a:p>
            <a:r>
              <a:rPr lang="it-IT" sz="1600" dirty="0"/>
              <a:t>Tra gli accordi di cui all’art. 23, c. 1 </a:t>
            </a:r>
            <a:r>
              <a:rPr lang="it-IT" sz="1600" dirty="0" err="1"/>
              <a:t>lett</a:t>
            </a:r>
            <a:r>
              <a:rPr lang="it-IT" sz="1600" dirty="0"/>
              <a:t>. d), del d.lgs. 33/2013, rientrano anche gli accordi sostitutivi e integrativi dei provvedimenti, i protocolli d’intesa e le convenzioni, a prescindere che contengano o meno la previsione dell’eventuale corresponsione di una somma di denaro.</a:t>
            </a:r>
            <a:br>
              <a:rPr lang="it-IT" sz="1600" dirty="0"/>
            </a:br>
            <a:r>
              <a:rPr lang="it-IT" sz="1600" dirty="0"/>
              <a:t>Al contrario, non vi rientrano i contratti stipulati dall’amministrazione con soggetti privati o con altre pubbliche amministrazioni in quanto soggetti agli specifici obblighi di pubblicazione di cui all’art. 37 del d.lgs. n. 33/2013.</a:t>
            </a:r>
          </a:p>
        </p:txBody>
      </p:sp>
    </p:spTree>
    <p:extLst>
      <p:ext uri="{BB962C8B-B14F-4D97-AF65-F5344CB8AC3E}">
        <p14:creationId xmlns:p14="http://schemas.microsoft.com/office/powerpoint/2010/main" val="4166313283"/>
      </p:ext>
    </p:extLst>
  </p:cSld>
  <p:clrMapOvr>
    <a:masterClrMapping/>
  </p:clrMapOvr>
  <p:transition spd="slow">
    <p:push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600200"/>
            <a:ext cx="8229600" cy="2620887"/>
          </a:xfrm>
          <a:solidFill>
            <a:schemeClr val="bg2"/>
          </a:solidFill>
        </p:spPr>
        <p:txBody>
          <a:bodyPr/>
          <a:lstStyle/>
          <a:p>
            <a:r>
              <a:rPr lang="it-IT" sz="2400" dirty="0"/>
              <a:t>Le pubbliche amministrazioni pubblicano gli atti con i quali sono determinati, ai sensi dell'</a:t>
            </a:r>
            <a:r>
              <a:rPr lang="it-IT" sz="2400" dirty="0">
                <a:hlinkClick r:id="rId2" action="ppaction://hlinkfile"/>
              </a:rPr>
              <a:t>articolo 12 della legge 7 agosto 1990, n. 241</a:t>
            </a:r>
            <a:r>
              <a:rPr lang="it-IT" sz="2400" dirty="0"/>
              <a:t>, i criteri e le modalità cui le amministrazioni stesse devono attenersi per la concessione di sovvenzioni, contributi, sussidi ed ausili finanziari e per l'attribuzione di vantaggi economici di qualunque genere a persone ed enti pubblici e privati</a:t>
            </a:r>
          </a:p>
        </p:txBody>
      </p:sp>
      <p:sp>
        <p:nvSpPr>
          <p:cNvPr id="8" name="Titolo 1"/>
          <p:cNvSpPr>
            <a:spLocks noGrp="1"/>
          </p:cNvSpPr>
          <p:nvPr>
            <p:ph type="title"/>
          </p:nvPr>
        </p:nvSpPr>
        <p:spPr>
          <a:solidFill>
            <a:schemeClr val="accent1">
              <a:lumMod val="20000"/>
              <a:lumOff val="80000"/>
            </a:schemeClr>
          </a:solidFill>
        </p:spPr>
        <p:txBody>
          <a:bodyPr/>
          <a:lstStyle/>
          <a:p>
            <a:pPr>
              <a:defRPr/>
            </a:pPr>
            <a:r>
              <a:rPr lang="it-IT" sz="3200" dirty="0" smtClean="0"/>
              <a:t>I DATI </a:t>
            </a:r>
            <a:r>
              <a:rPr lang="it-IT" sz="3200" dirty="0"/>
              <a:t>connessi alla pubblicazione relativa all’organizzazione e </a:t>
            </a:r>
            <a:r>
              <a:rPr lang="it-IT" sz="3200" dirty="0" smtClean="0"/>
              <a:t>all’attività (art. 26)</a:t>
            </a:r>
            <a:endParaRPr lang="it-IT" sz="3200" dirty="0"/>
          </a:p>
        </p:txBody>
      </p:sp>
      <p:sp>
        <p:nvSpPr>
          <p:cNvPr id="6" name="CasellaDiTesto 5"/>
          <p:cNvSpPr txBox="1"/>
          <p:nvPr/>
        </p:nvSpPr>
        <p:spPr>
          <a:xfrm>
            <a:off x="1691680" y="4365104"/>
            <a:ext cx="6984776" cy="1477328"/>
          </a:xfrm>
          <a:prstGeom prst="rect">
            <a:avLst/>
          </a:prstGeom>
          <a:solidFill>
            <a:schemeClr val="bg2"/>
          </a:solidFill>
        </p:spPr>
        <p:txBody>
          <a:bodyPr wrap="square" rtlCol="0">
            <a:spAutoFit/>
          </a:bodyPr>
          <a:lstStyle/>
          <a:p>
            <a:r>
              <a:rPr lang="it-IT" dirty="0" smtClean="0"/>
              <a:t>Il c. 4 prevede che sia esclusa la pubblicazione dei dati identificativi delle persone fisiche destinatarie dei provvedimenti di cui al presente articolo, qualora da tali dati sia possibile ricavare informazioni sullo stato di salute o sulla situazione di disagio economico-sociale degli interessati</a:t>
            </a:r>
            <a:endParaRPr lang="it-IT" dirty="0"/>
          </a:p>
        </p:txBody>
      </p:sp>
      <p:sp>
        <p:nvSpPr>
          <p:cNvPr id="2" name="Segnaposto piè di pagina 1"/>
          <p:cNvSpPr>
            <a:spLocks noGrp="1"/>
          </p:cNvSpPr>
          <p:nvPr>
            <p:ph type="ftr" sz="quarter" idx="11"/>
          </p:nvPr>
        </p:nvSpPr>
        <p:spPr/>
        <p:txBody>
          <a:bodyPr/>
          <a:lstStyle/>
          <a:p>
            <a:pPr>
              <a:defRPr/>
            </a:pPr>
            <a:endParaRPr lang="it-IT"/>
          </a:p>
        </p:txBody>
      </p:sp>
    </p:spTree>
    <p:extLst>
      <p:ext uri="{BB962C8B-B14F-4D97-AF65-F5344CB8AC3E}">
        <p14:creationId xmlns:p14="http://schemas.microsoft.com/office/powerpoint/2010/main" val="3231188664"/>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p:cNvSpPr txBox="1">
            <a:spLocks noChangeArrowheads="1"/>
          </p:cNvSpPr>
          <p:nvPr/>
        </p:nvSpPr>
        <p:spPr bwMode="auto">
          <a:xfrm>
            <a:off x="2824163" y="2743200"/>
            <a:ext cx="2386012"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it-IT" altLang="it-IT"/>
              <a:t>Delitti contro la pubblica Amministrazione disciplinati dal codice penale </a:t>
            </a:r>
          </a:p>
        </p:txBody>
      </p:sp>
      <p:sp>
        <p:nvSpPr>
          <p:cNvPr id="9" name="CasellaDiTesto 8"/>
          <p:cNvSpPr txBox="1"/>
          <p:nvPr/>
        </p:nvSpPr>
        <p:spPr>
          <a:xfrm>
            <a:off x="320675" y="1031875"/>
            <a:ext cx="8510588" cy="923925"/>
          </a:xfrm>
          <a:prstGeom prst="rect">
            <a:avLst/>
          </a:prstGeom>
          <a:noFill/>
        </p:spPr>
        <p:txBody>
          <a:bodyPr>
            <a:spAutoFit/>
          </a:bodyPr>
          <a:lstStyle/>
          <a:p>
            <a:pPr fontAlgn="auto">
              <a:spcBef>
                <a:spcPts val="0"/>
              </a:spcBef>
              <a:spcAft>
                <a:spcPts val="0"/>
              </a:spcAft>
              <a:defRPr/>
            </a:pPr>
            <a:r>
              <a:rPr lang="it-IT" sz="2700" b="1" dirty="0">
                <a:latin typeface="+mn-lt"/>
                <a:ea typeface="+mn-ea"/>
                <a:cs typeface="Arial"/>
              </a:rPr>
              <a:t>Definizione di corruzione nel nuovo dettato normativo: un’accezione ampia</a:t>
            </a:r>
          </a:p>
        </p:txBody>
      </p:sp>
      <p:sp>
        <p:nvSpPr>
          <p:cNvPr id="6150" name="CasellaDiTesto 10"/>
          <p:cNvSpPr txBox="1">
            <a:spLocks noChangeArrowheads="1"/>
          </p:cNvSpPr>
          <p:nvPr/>
        </p:nvSpPr>
        <p:spPr bwMode="auto">
          <a:xfrm>
            <a:off x="209550" y="3252788"/>
            <a:ext cx="30591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it-IT" altLang="it-IT" sz="2400" b="1"/>
              <a:t>CORRUZIONE   =</a:t>
            </a:r>
            <a:endParaRPr lang="en-GB" altLang="it-IT" sz="2400" b="1"/>
          </a:p>
        </p:txBody>
      </p:sp>
      <p:sp>
        <p:nvSpPr>
          <p:cNvPr id="13" name="CasellaDiTesto 12"/>
          <p:cNvSpPr txBox="1"/>
          <p:nvPr/>
        </p:nvSpPr>
        <p:spPr>
          <a:xfrm>
            <a:off x="5210175" y="2033588"/>
            <a:ext cx="3776663" cy="3416300"/>
          </a:xfrm>
          <a:prstGeom prst="rect">
            <a:avLst/>
          </a:prstGeom>
          <a:noFill/>
        </p:spPr>
        <p:txBody>
          <a:bodyPr>
            <a:spAutoFit/>
          </a:bodyPr>
          <a:lstStyle/>
          <a:p>
            <a:pPr algn="ctr">
              <a:defRPr/>
            </a:pPr>
            <a:r>
              <a:rPr lang="it-IT" dirty="0">
                <a:cs typeface="+mn-cs"/>
              </a:rPr>
              <a:t>Le situazioni in cui, a prescindere dalla rilevanza penale, venga in evidenza:</a:t>
            </a:r>
          </a:p>
          <a:p>
            <a:pPr marL="285750" indent="-285750" algn="ctr">
              <a:buFontTx/>
              <a:buChar char="-"/>
              <a:defRPr/>
            </a:pPr>
            <a:r>
              <a:rPr lang="it-IT" dirty="0">
                <a:cs typeface="+mn-cs"/>
              </a:rPr>
              <a:t>un malfunzionamento dell’amministrazione a causa dell’uso a fini privati delle funzioni attribuite;</a:t>
            </a:r>
          </a:p>
          <a:p>
            <a:pPr marL="285750" indent="-285750" algn="ctr">
              <a:buFontTx/>
              <a:buChar char="-"/>
              <a:defRPr/>
            </a:pPr>
            <a:r>
              <a:rPr lang="it-IT" dirty="0">
                <a:cs typeface="+mn-cs"/>
              </a:rPr>
              <a:t>l’inquinamento dell’azione amministrativa </a:t>
            </a:r>
            <a:r>
              <a:rPr lang="it-IT" i="1" dirty="0" err="1">
                <a:cs typeface="+mn-cs"/>
              </a:rPr>
              <a:t>ab</a:t>
            </a:r>
            <a:r>
              <a:rPr lang="it-IT" i="1" dirty="0">
                <a:cs typeface="+mn-cs"/>
              </a:rPr>
              <a:t> </a:t>
            </a:r>
            <a:r>
              <a:rPr lang="it-IT" i="1" dirty="0" err="1">
                <a:cs typeface="+mn-cs"/>
              </a:rPr>
              <a:t>externo</a:t>
            </a:r>
            <a:r>
              <a:rPr lang="it-IT" dirty="0">
                <a:cs typeface="+mn-cs"/>
              </a:rPr>
              <a:t>, sia che tale azione abbia successo sia nel caso in cui rimanga a livello di tentativo.</a:t>
            </a:r>
          </a:p>
        </p:txBody>
      </p:sp>
      <p:sp>
        <p:nvSpPr>
          <p:cNvPr id="6152" name="CasellaDiTesto 13"/>
          <p:cNvSpPr txBox="1">
            <a:spLocks noChangeArrowheads="1"/>
          </p:cNvSpPr>
          <p:nvPr/>
        </p:nvSpPr>
        <p:spPr bwMode="auto">
          <a:xfrm>
            <a:off x="5168900" y="3263900"/>
            <a:ext cx="406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it-IT" altLang="it-IT" sz="2400" b="1"/>
              <a:t>+</a:t>
            </a:r>
            <a:endParaRPr lang="en-GB" altLang="it-IT" sz="2400" b="1"/>
          </a:p>
        </p:txBody>
      </p:sp>
      <p:sp>
        <p:nvSpPr>
          <p:cNvPr id="15" name="CasellaDiTesto 14"/>
          <p:cNvSpPr txBox="1">
            <a:spLocks noChangeArrowheads="1"/>
          </p:cNvSpPr>
          <p:nvPr/>
        </p:nvSpPr>
        <p:spPr bwMode="auto">
          <a:xfrm>
            <a:off x="4491038" y="5883275"/>
            <a:ext cx="30575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it-IT" altLang="it-IT" sz="2400" b="1" i="1"/>
              <a:t>NON INTEGRITÀ</a:t>
            </a:r>
            <a:endParaRPr lang="en-GB" altLang="it-IT" sz="2400" b="1" i="1"/>
          </a:p>
        </p:txBody>
      </p:sp>
      <p:sp>
        <p:nvSpPr>
          <p:cNvPr id="16" name="Parentesi graffa aperta 15"/>
          <p:cNvSpPr/>
          <p:nvPr/>
        </p:nvSpPr>
        <p:spPr>
          <a:xfrm rot="16200000">
            <a:off x="5686425" y="2809875"/>
            <a:ext cx="438150" cy="5562600"/>
          </a:xfrm>
          <a:prstGeom prst="leftBrace">
            <a:avLst/>
          </a:pr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GB"/>
          </a:p>
        </p:txBody>
      </p:sp>
      <p:sp>
        <p:nvSpPr>
          <p:cNvPr id="17" name="CasellaDiTesto 16"/>
          <p:cNvSpPr txBox="1">
            <a:spLocks noChangeArrowheads="1"/>
          </p:cNvSpPr>
          <p:nvPr/>
        </p:nvSpPr>
        <p:spPr bwMode="auto">
          <a:xfrm rot="-2399928">
            <a:off x="2165350" y="3167063"/>
            <a:ext cx="3835400"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it-IT" altLang="it-IT" sz="2400" b="1">
                <a:solidFill>
                  <a:srgbClr val="FF0000"/>
                </a:solidFill>
              </a:rPr>
              <a:t>VIOLAZIONE DI NORME</a:t>
            </a:r>
            <a:endParaRPr lang="en-GB" altLang="it-IT" sz="2400" b="1">
              <a:solidFill>
                <a:srgbClr val="FF0000"/>
              </a:solidFill>
            </a:endParaRPr>
          </a:p>
        </p:txBody>
      </p:sp>
      <p:sp>
        <p:nvSpPr>
          <p:cNvPr id="18" name="CasellaDiTesto 17"/>
          <p:cNvSpPr txBox="1">
            <a:spLocks noChangeArrowheads="1"/>
          </p:cNvSpPr>
          <p:nvPr/>
        </p:nvSpPr>
        <p:spPr bwMode="auto">
          <a:xfrm rot="-2399928">
            <a:off x="5399088" y="2982913"/>
            <a:ext cx="3835400" cy="8302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it-IT" altLang="it-IT" sz="2400" b="1" dirty="0">
                <a:solidFill>
                  <a:srgbClr val="FF0000"/>
                </a:solidFill>
              </a:rPr>
              <a:t>VIOLAZIONE DI REGOLE </a:t>
            </a:r>
            <a:r>
              <a:rPr lang="it-IT" altLang="it-IT" sz="2400" b="1" dirty="0" smtClean="0">
                <a:solidFill>
                  <a:srgbClr val="FF0000"/>
                </a:solidFill>
              </a:rPr>
              <a:t>ETICHE</a:t>
            </a:r>
            <a:endParaRPr lang="en-GB" altLang="it-IT" sz="2400" b="1" dirty="0">
              <a:solidFill>
                <a:srgbClr val="FF0000"/>
              </a:solidFill>
            </a:endParaRPr>
          </a:p>
        </p:txBody>
      </p:sp>
      <p:sp>
        <p:nvSpPr>
          <p:cNvPr id="2" name="Segnaposto piè di pagina 1"/>
          <p:cNvSpPr>
            <a:spLocks noGrp="1"/>
          </p:cNvSpPr>
          <p:nvPr>
            <p:ph type="ftr" sz="quarter" idx="11"/>
          </p:nvPr>
        </p:nvSpPr>
        <p:spPr/>
        <p:txBody>
          <a:bodyPr/>
          <a:lstStyle/>
          <a:p>
            <a:pPr>
              <a:defRPr/>
            </a:pPr>
            <a:endParaRPr lang="it-IT"/>
          </a:p>
        </p:txBody>
      </p:sp>
    </p:spTree>
    <p:extLst>
      <p:ext uri="{BB962C8B-B14F-4D97-AF65-F5344CB8AC3E}">
        <p14:creationId xmlns:p14="http://schemas.microsoft.com/office/powerpoint/2010/main" val="11902349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 calcmode="lin" valueType="num">
                                      <p:cBhvr additive="base">
                                        <p:cTn id="1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 calcmode="lin" valueType="num">
                                      <p:cBhvr additive="base">
                                        <p:cTn id="17"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 calcmode="lin" valueType="num">
                                      <p:cBhvr additive="base">
                                        <p:cTn id="21"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1"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P spid="13" grpId="0" build="allAtOnce"/>
      <p:bldP spid="15" grpId="0"/>
      <p:bldP spid="16" grpId="0" animBg="1"/>
      <p:bldP spid="17" grpId="0" animBg="1"/>
      <p:bldP spid="18" grpId="0" animBg="1"/>
      <p:bldP spid="18" grpId="1"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800" dirty="0"/>
              <a:t>Obblighi di pubblicazione degli atti di concessione di sovvenzioni, contributi, sussidi e attribuzione di vantaggi economici a persone fisiche ed enti pubblici e </a:t>
            </a:r>
            <a:r>
              <a:rPr lang="it-IT" sz="2800" dirty="0" smtClean="0"/>
              <a:t>privati art. 26</a:t>
            </a:r>
            <a:endParaRPr lang="it-IT" sz="2800" dirty="0"/>
          </a:p>
        </p:txBody>
      </p:sp>
      <p:sp>
        <p:nvSpPr>
          <p:cNvPr id="3" name="Segnaposto contenuto 2"/>
          <p:cNvSpPr>
            <a:spLocks noGrp="1"/>
          </p:cNvSpPr>
          <p:nvPr>
            <p:ph idx="1"/>
          </p:nvPr>
        </p:nvSpPr>
        <p:spPr>
          <a:xfrm>
            <a:off x="251520" y="1988841"/>
            <a:ext cx="8229600" cy="2232247"/>
          </a:xfrm>
          <a:solidFill>
            <a:schemeClr val="bg2">
              <a:lumMod val="90000"/>
            </a:schemeClr>
          </a:solidFill>
        </p:spPr>
        <p:txBody>
          <a:bodyPr/>
          <a:lstStyle/>
          <a:p>
            <a:r>
              <a:rPr lang="it-IT" sz="2400" dirty="0"/>
              <a:t>Si tratta di tutti quei provvedimenti che, sulla base della normativa vigente, sono volti a sostenere un soggetto sia pubblico che privato, accordandogli un vantaggio economico diretto o indiretto superiore a 1.000 euro mediante l’erogazione di incentivi o agevolazioni che hanno l’effetto di comportare sgravi, risparmi o acquisizione di risorse.</a:t>
            </a:r>
          </a:p>
        </p:txBody>
      </p:sp>
      <p:sp>
        <p:nvSpPr>
          <p:cNvPr id="4" name="CasellaDiTesto 3"/>
          <p:cNvSpPr txBox="1"/>
          <p:nvPr/>
        </p:nvSpPr>
        <p:spPr>
          <a:xfrm>
            <a:off x="251520" y="4581128"/>
            <a:ext cx="8208912" cy="2031325"/>
          </a:xfrm>
          <a:prstGeom prst="rect">
            <a:avLst/>
          </a:prstGeom>
          <a:noFill/>
        </p:spPr>
        <p:txBody>
          <a:bodyPr wrap="square" rtlCol="0">
            <a:spAutoFit/>
          </a:bodyPr>
          <a:lstStyle/>
          <a:p>
            <a:r>
              <a:rPr lang="it-IT" dirty="0"/>
              <a:t>Le informazioni relative agli atti di concessione di sovvenzioni, contributi, sussidi ausili finanziari e vantaggi economici di cui agli artt. 26 e 27 del d.lgs. n. 33/2013 devono essere organizzate su base annuale in unico elenco per singola amministrazione.</a:t>
            </a:r>
            <a:br>
              <a:rPr lang="it-IT" dirty="0"/>
            </a:br>
            <a:r>
              <a:rPr lang="it-IT" dirty="0"/>
              <a:t>Suddivise per anno, esse devono essere pubblicate in elenchi, consultabili sulla base di criteri funzionali, quali, tra gli altri, il titolo giuridico di attribuzione, l’ammontare dell’importo, l’ordine alfabetico dei beneficiari.</a:t>
            </a:r>
          </a:p>
        </p:txBody>
      </p:sp>
      <p:sp>
        <p:nvSpPr>
          <p:cNvPr id="5" name="Segnaposto piè di pagina 4"/>
          <p:cNvSpPr>
            <a:spLocks noGrp="1"/>
          </p:cNvSpPr>
          <p:nvPr>
            <p:ph type="ftr" sz="quarter" idx="11"/>
          </p:nvPr>
        </p:nvSpPr>
        <p:spPr/>
        <p:txBody>
          <a:bodyPr/>
          <a:lstStyle/>
          <a:p>
            <a:pPr>
              <a:defRPr/>
            </a:pPr>
            <a:endParaRPr lang="it-IT"/>
          </a:p>
        </p:txBody>
      </p:sp>
    </p:spTree>
    <p:extLst>
      <p:ext uri="{BB962C8B-B14F-4D97-AF65-F5344CB8AC3E}">
        <p14:creationId xmlns:p14="http://schemas.microsoft.com/office/powerpoint/2010/main" val="1252359128"/>
      </p:ext>
    </p:extLst>
  </p:cSld>
  <p:clrMapOvr>
    <a:masterClrMapping/>
  </p:clrMapOvr>
  <p:transition spd="slow">
    <p:push di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2348880"/>
            <a:ext cx="8229600" cy="1143000"/>
          </a:xfrm>
        </p:spPr>
        <p:txBody>
          <a:bodyPr/>
          <a:lstStyle/>
          <a:p>
            <a:r>
              <a:rPr lang="it-IT" sz="3200" dirty="0"/>
              <a:t>Capo III - Obblighi di pubblicazione concernenti l'uso delle risorse pubbliche </a:t>
            </a:r>
          </a:p>
        </p:txBody>
      </p:sp>
      <p:sp>
        <p:nvSpPr>
          <p:cNvPr id="3" name="Segnaposto piè di pagina 2"/>
          <p:cNvSpPr>
            <a:spLocks noGrp="1"/>
          </p:cNvSpPr>
          <p:nvPr>
            <p:ph type="ftr" sz="quarter" idx="11"/>
          </p:nvPr>
        </p:nvSpPr>
        <p:spPr/>
        <p:txBody>
          <a:bodyPr/>
          <a:lstStyle/>
          <a:p>
            <a:pPr>
              <a:defRPr/>
            </a:pPr>
            <a:endParaRPr lang="it-IT"/>
          </a:p>
        </p:txBody>
      </p:sp>
    </p:spTree>
    <p:extLst>
      <p:ext uri="{BB962C8B-B14F-4D97-AF65-F5344CB8AC3E}">
        <p14:creationId xmlns:p14="http://schemas.microsoft.com/office/powerpoint/2010/main" val="1122896505"/>
      </p:ext>
    </p:extLst>
  </p:cSld>
  <p:clrMapOvr>
    <a:masterClrMapping/>
  </p:clrMapOvr>
  <p:transition spd="slow">
    <p:push dir="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274638"/>
            <a:ext cx="8856984" cy="1143000"/>
          </a:xfrm>
        </p:spPr>
        <p:txBody>
          <a:bodyPr/>
          <a:lstStyle/>
          <a:p>
            <a:r>
              <a:rPr lang="it-IT" sz="2800" b="1" dirty="0"/>
              <a:t>Obblighi di pubblicazione del bilancio, preventivo e consuntivo, e del Piano degli indicatori e risultati attesi di bilancio, nonché dei dati concernenti il monitoraggio degli </a:t>
            </a:r>
            <a:r>
              <a:rPr lang="it-IT" sz="2800" b="1" dirty="0" smtClean="0"/>
              <a:t>obiettivi art. 29</a:t>
            </a:r>
            <a:endParaRPr lang="it-IT" sz="2800" dirty="0"/>
          </a:p>
        </p:txBody>
      </p:sp>
      <p:sp>
        <p:nvSpPr>
          <p:cNvPr id="4" name="Segnaposto contenuto 2"/>
          <p:cNvSpPr>
            <a:spLocks noGrp="1"/>
          </p:cNvSpPr>
          <p:nvPr>
            <p:ph idx="1"/>
          </p:nvPr>
        </p:nvSpPr>
        <p:spPr>
          <a:xfrm>
            <a:off x="467544" y="1844824"/>
            <a:ext cx="8229600" cy="4525963"/>
          </a:xfrm>
        </p:spPr>
        <p:txBody>
          <a:bodyPr/>
          <a:lstStyle/>
          <a:p>
            <a:r>
              <a:rPr lang="it-IT" sz="2400" dirty="0"/>
              <a:t>1. Le pubbliche amministrazioni pubblicano i dati relativi al bilancio di previsione e a quello consuntivo di ciascun anno in forma sintetica, aggregata e semplificata, anche con il ricorso a rappresentazioni grafiche, al fine di assicurare la piena accessibilità e comprensibilità. </a:t>
            </a:r>
          </a:p>
          <a:p>
            <a:r>
              <a:rPr lang="it-IT" sz="2400" dirty="0"/>
              <a:t>2. Le pubbliche amministrazioni pubblicano il Piano di cui all'articolo 19 del decreto legislativo 31 maggio 2011, n. 91, con le integrazioni e gli aggiornamenti di cui all'articolo </a:t>
            </a:r>
            <a:r>
              <a:rPr lang="it-IT" sz="2400" dirty="0">
                <a:hlinkClick r:id="rId2" action="ppaction://hlinkfile"/>
              </a:rPr>
              <a:t>22 </a:t>
            </a:r>
            <a:r>
              <a:rPr lang="it-IT" sz="2400" dirty="0"/>
              <a:t>del medesimo decreto legislativo n. 91 del 2011.</a:t>
            </a:r>
          </a:p>
          <a:p>
            <a:endParaRPr lang="it-IT" sz="2400" dirty="0"/>
          </a:p>
        </p:txBody>
      </p:sp>
      <p:sp>
        <p:nvSpPr>
          <p:cNvPr id="3" name="Segnaposto piè di pagina 2"/>
          <p:cNvSpPr>
            <a:spLocks noGrp="1"/>
          </p:cNvSpPr>
          <p:nvPr>
            <p:ph type="ftr" sz="quarter" idx="11"/>
          </p:nvPr>
        </p:nvSpPr>
        <p:spPr/>
        <p:txBody>
          <a:bodyPr/>
          <a:lstStyle/>
          <a:p>
            <a:pPr>
              <a:defRPr/>
            </a:pPr>
            <a:endParaRPr lang="it-IT"/>
          </a:p>
        </p:txBody>
      </p:sp>
    </p:spTree>
    <p:extLst>
      <p:ext uri="{BB962C8B-B14F-4D97-AF65-F5344CB8AC3E}">
        <p14:creationId xmlns:p14="http://schemas.microsoft.com/office/powerpoint/2010/main" val="2966788282"/>
      </p:ext>
    </p:extLst>
  </p:cSld>
  <p:clrMapOvr>
    <a:masterClrMapping/>
  </p:clrMapOvr>
  <p:transition spd="slow">
    <p:push dir="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457200" y="1600201"/>
            <a:ext cx="8229600" cy="2404864"/>
          </a:xfrm>
        </p:spPr>
        <p:txBody>
          <a:bodyPr/>
          <a:lstStyle/>
          <a:p>
            <a:r>
              <a:rPr lang="it-IT" b="1" dirty="0"/>
              <a:t>Capo IV - Obblighi di pubblicazione concernenti le prestazioni offerte e i servizi erogati </a:t>
            </a:r>
            <a:endParaRPr lang="it-IT" dirty="0"/>
          </a:p>
        </p:txBody>
      </p:sp>
      <p:sp>
        <p:nvSpPr>
          <p:cNvPr id="4" name="Segnaposto piè di pagina 3"/>
          <p:cNvSpPr>
            <a:spLocks noGrp="1"/>
          </p:cNvSpPr>
          <p:nvPr>
            <p:ph type="ftr" sz="quarter" idx="11"/>
          </p:nvPr>
        </p:nvSpPr>
        <p:spPr/>
        <p:txBody>
          <a:bodyPr/>
          <a:lstStyle/>
          <a:p>
            <a:pPr>
              <a:defRPr/>
            </a:pPr>
            <a:endParaRPr lang="it-IT"/>
          </a:p>
        </p:txBody>
      </p:sp>
    </p:spTree>
    <p:extLst>
      <p:ext uri="{BB962C8B-B14F-4D97-AF65-F5344CB8AC3E}">
        <p14:creationId xmlns:p14="http://schemas.microsoft.com/office/powerpoint/2010/main" val="2860384249"/>
      </p:ext>
    </p:extLst>
  </p:cSld>
  <p:clrMapOvr>
    <a:masterClrMapping/>
  </p:clrMapOvr>
  <p:transition spd="slow">
    <p:push dir="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b="1" dirty="0"/>
              <a:t>Obblighi di pubblicazione concernenti i servizi erogati </a:t>
            </a:r>
            <a:r>
              <a:rPr lang="it-IT" sz="3200" b="1" dirty="0" smtClean="0"/>
              <a:t> art. 32</a:t>
            </a:r>
            <a:endParaRPr lang="it-IT" sz="3200" dirty="0"/>
          </a:p>
        </p:txBody>
      </p:sp>
      <p:sp>
        <p:nvSpPr>
          <p:cNvPr id="3" name="Segnaposto contenuto 2"/>
          <p:cNvSpPr>
            <a:spLocks noGrp="1"/>
          </p:cNvSpPr>
          <p:nvPr>
            <p:ph idx="1"/>
          </p:nvPr>
        </p:nvSpPr>
        <p:spPr>
          <a:xfrm>
            <a:off x="457200" y="1600201"/>
            <a:ext cx="8229600" cy="1684783"/>
          </a:xfrm>
          <a:solidFill>
            <a:schemeClr val="accent1">
              <a:lumMod val="20000"/>
              <a:lumOff val="80000"/>
            </a:schemeClr>
          </a:solidFill>
        </p:spPr>
        <p:txBody>
          <a:bodyPr/>
          <a:lstStyle/>
          <a:p>
            <a:r>
              <a:rPr lang="it-IT" dirty="0" smtClean="0"/>
              <a:t>1</a:t>
            </a:r>
            <a:r>
              <a:rPr lang="it-IT" dirty="0"/>
              <a:t>. Le pubbliche amministrazioni pubblicano la carta dei servizi o il documento contenente gli standard di qualità dei servizi pubblici</a:t>
            </a:r>
          </a:p>
        </p:txBody>
      </p:sp>
      <p:sp>
        <p:nvSpPr>
          <p:cNvPr id="4" name="CasellaDiTesto 3"/>
          <p:cNvSpPr txBox="1"/>
          <p:nvPr/>
        </p:nvSpPr>
        <p:spPr>
          <a:xfrm>
            <a:off x="4283968" y="4221088"/>
            <a:ext cx="4392488" cy="830997"/>
          </a:xfrm>
          <a:prstGeom prst="rect">
            <a:avLst/>
          </a:prstGeom>
          <a:noFill/>
        </p:spPr>
        <p:txBody>
          <a:bodyPr wrap="square" rtlCol="0">
            <a:spAutoFit/>
          </a:bodyPr>
          <a:lstStyle/>
          <a:p>
            <a:pPr fontAlgn="base">
              <a:spcBef>
                <a:spcPct val="0"/>
              </a:spcBef>
              <a:spcAft>
                <a:spcPct val="0"/>
              </a:spcAft>
            </a:pPr>
            <a:r>
              <a:rPr lang="it-IT" sz="2400" dirty="0">
                <a:solidFill>
                  <a:prstClr val="black"/>
                </a:solidFill>
                <a:latin typeface="Arial" charset="0"/>
              </a:rPr>
              <a:t>Certificazione della qualità dei servizi</a:t>
            </a:r>
          </a:p>
        </p:txBody>
      </p:sp>
      <p:sp>
        <p:nvSpPr>
          <p:cNvPr id="5" name="Segnaposto piè di pagina 4"/>
          <p:cNvSpPr>
            <a:spLocks noGrp="1"/>
          </p:cNvSpPr>
          <p:nvPr>
            <p:ph type="ftr" sz="quarter" idx="11"/>
          </p:nvPr>
        </p:nvSpPr>
        <p:spPr/>
        <p:txBody>
          <a:bodyPr/>
          <a:lstStyle/>
          <a:p>
            <a:pPr>
              <a:defRPr/>
            </a:pPr>
            <a:endParaRPr lang="it-IT"/>
          </a:p>
        </p:txBody>
      </p:sp>
    </p:spTree>
    <p:extLst>
      <p:ext uri="{BB962C8B-B14F-4D97-AF65-F5344CB8AC3E}">
        <p14:creationId xmlns:p14="http://schemas.microsoft.com/office/powerpoint/2010/main" val="2309622319"/>
      </p:ext>
    </p:extLst>
  </p:cSld>
  <p:clrMapOvr>
    <a:masterClrMapping/>
  </p:clrMapOvr>
  <p:transition spd="slow">
    <p:push dir="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Art. 33</a:t>
            </a:r>
            <a:endParaRPr lang="it-IT" dirty="0"/>
          </a:p>
        </p:txBody>
      </p:sp>
      <p:sp>
        <p:nvSpPr>
          <p:cNvPr id="3" name="Segnaposto contenuto 2"/>
          <p:cNvSpPr>
            <a:spLocks noGrp="1"/>
          </p:cNvSpPr>
          <p:nvPr>
            <p:ph idx="1"/>
          </p:nvPr>
        </p:nvSpPr>
        <p:spPr/>
        <p:txBody>
          <a:bodyPr/>
          <a:lstStyle/>
          <a:p>
            <a:r>
              <a:rPr lang="it-IT" sz="2000" dirty="0"/>
              <a:t>Le pubbliche amministrazioni pubblicano, con cadenza annuale, un indicatore dei propri tempi medi di pagamento relativi agli acquisti di beni, servizi e forniture, denominato “indicatore annuale di tempestività dei pagamenti”. A decorrere dall’anno 2015, con cadenza trimestrale, le pubbliche amministrazioni pubblicano un indicatore, avente il medesimo oggetto, denominato “indicatore trimestrale di tempestività dei pagamenti”. Gli indicatori di cui al presente comma sono elaborati e pubblicati, anche attraverso il ricorso a un portale unico, secondo uno schema tipo e modalità definiti con decreto del Presidente del Consiglio dei ministri da adottare sentita la Conferenza unificata.</a:t>
            </a:r>
            <a:br>
              <a:rPr lang="it-IT" sz="2000" dirty="0"/>
            </a:br>
            <a:endParaRPr lang="it-IT" sz="2000" dirty="0"/>
          </a:p>
        </p:txBody>
      </p:sp>
      <p:sp>
        <p:nvSpPr>
          <p:cNvPr id="4" name="Segnaposto piè di pagina 3"/>
          <p:cNvSpPr>
            <a:spLocks noGrp="1"/>
          </p:cNvSpPr>
          <p:nvPr>
            <p:ph type="ftr" sz="quarter" idx="11"/>
          </p:nvPr>
        </p:nvSpPr>
        <p:spPr/>
        <p:txBody>
          <a:bodyPr/>
          <a:lstStyle/>
          <a:p>
            <a:pPr>
              <a:defRPr/>
            </a:pPr>
            <a:endParaRPr lang="it-IT"/>
          </a:p>
        </p:txBody>
      </p:sp>
    </p:spTree>
    <p:extLst>
      <p:ext uri="{BB962C8B-B14F-4D97-AF65-F5344CB8AC3E}">
        <p14:creationId xmlns:p14="http://schemas.microsoft.com/office/powerpoint/2010/main" val="2249836976"/>
      </p:ext>
    </p:extLst>
  </p:cSld>
  <p:clrMapOvr>
    <a:masterClrMapping/>
  </p:clrMapOvr>
  <p:transition spd="slow">
    <p:push dir="u"/>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olo 1"/>
          <p:cNvSpPr>
            <a:spLocks noGrp="1"/>
          </p:cNvSpPr>
          <p:nvPr>
            <p:ph type="title"/>
          </p:nvPr>
        </p:nvSpPr>
        <p:spPr>
          <a:xfrm>
            <a:off x="704850" y="-4763"/>
            <a:ext cx="8229600" cy="1143001"/>
          </a:xfrm>
          <a:solidFill>
            <a:schemeClr val="bg2"/>
          </a:solidFill>
        </p:spPr>
        <p:txBody>
          <a:bodyPr/>
          <a:lstStyle/>
          <a:p>
            <a:r>
              <a:rPr lang="it-IT" sz="2400" b="1" dirty="0" smtClean="0"/>
              <a:t>Pubblicazione relativa a procedimenti amministrativi e controllo sulle dichiarazioni sostitutive art. 35</a:t>
            </a:r>
          </a:p>
        </p:txBody>
      </p:sp>
      <p:sp>
        <p:nvSpPr>
          <p:cNvPr id="4" name="CasellaDiTesto 3"/>
          <p:cNvSpPr txBox="1"/>
          <p:nvPr/>
        </p:nvSpPr>
        <p:spPr>
          <a:xfrm>
            <a:off x="539551" y="1844824"/>
            <a:ext cx="7920037" cy="3970318"/>
          </a:xfrm>
          <a:prstGeom prst="rect">
            <a:avLst/>
          </a:prstGeom>
          <a:solidFill>
            <a:schemeClr val="tx2">
              <a:lumMod val="20000"/>
              <a:lumOff val="80000"/>
            </a:schemeClr>
          </a:solidFill>
        </p:spPr>
        <p:txBody>
          <a:bodyPr>
            <a:spAutoFit/>
          </a:bodyPr>
          <a:lstStyle/>
          <a:p>
            <a:pPr fontAlgn="base">
              <a:spcBef>
                <a:spcPct val="0"/>
              </a:spcBef>
              <a:spcAft>
                <a:spcPct val="0"/>
              </a:spcAft>
              <a:defRPr/>
            </a:pPr>
            <a:r>
              <a:rPr lang="it-IT" dirty="0" smtClean="0">
                <a:solidFill>
                  <a:prstClr val="black"/>
                </a:solidFill>
                <a:latin typeface="Arial" charset="0"/>
              </a:rPr>
              <a:t>AMMINISTRAZIONE TRASPARENTE</a:t>
            </a:r>
          </a:p>
          <a:p>
            <a:pPr fontAlgn="base">
              <a:spcBef>
                <a:spcPct val="0"/>
              </a:spcBef>
              <a:spcAft>
                <a:spcPct val="0"/>
              </a:spcAft>
              <a:defRPr/>
            </a:pPr>
            <a:r>
              <a:rPr lang="it-IT" dirty="0" smtClean="0">
                <a:solidFill>
                  <a:prstClr val="black"/>
                </a:solidFill>
                <a:latin typeface="Arial" charset="0"/>
              </a:rPr>
              <a:t>Es. procedimento </a:t>
            </a:r>
          </a:p>
          <a:p>
            <a:pPr fontAlgn="base">
              <a:spcBef>
                <a:spcPct val="0"/>
              </a:spcBef>
              <a:spcAft>
                <a:spcPct val="0"/>
              </a:spcAft>
              <a:defRPr/>
            </a:pPr>
            <a:r>
              <a:rPr lang="it-IT" dirty="0" smtClean="0">
                <a:solidFill>
                  <a:prstClr val="black"/>
                </a:solidFill>
                <a:latin typeface="Arial" charset="0"/>
              </a:rPr>
              <a:t>Breve descrizione</a:t>
            </a:r>
          </a:p>
          <a:p>
            <a:pPr fontAlgn="base">
              <a:spcBef>
                <a:spcPct val="0"/>
              </a:spcBef>
              <a:spcAft>
                <a:spcPct val="0"/>
              </a:spcAft>
              <a:defRPr/>
            </a:pPr>
            <a:r>
              <a:rPr lang="it-IT" dirty="0" smtClean="0">
                <a:solidFill>
                  <a:prstClr val="black"/>
                </a:solidFill>
                <a:latin typeface="Arial" charset="0"/>
              </a:rPr>
              <a:t>Unità organizzativa responsabile</a:t>
            </a:r>
          </a:p>
          <a:p>
            <a:pPr fontAlgn="base">
              <a:spcBef>
                <a:spcPct val="0"/>
              </a:spcBef>
              <a:spcAft>
                <a:spcPct val="0"/>
              </a:spcAft>
              <a:defRPr/>
            </a:pPr>
            <a:r>
              <a:rPr lang="it-IT" dirty="0" smtClean="0">
                <a:solidFill>
                  <a:prstClr val="black"/>
                </a:solidFill>
                <a:latin typeface="Arial" charset="0"/>
              </a:rPr>
              <a:t>Ufficio</a:t>
            </a:r>
          </a:p>
          <a:p>
            <a:pPr fontAlgn="base">
              <a:spcBef>
                <a:spcPct val="0"/>
              </a:spcBef>
              <a:spcAft>
                <a:spcPct val="0"/>
              </a:spcAft>
              <a:defRPr/>
            </a:pPr>
            <a:r>
              <a:rPr lang="it-IT" dirty="0" smtClean="0">
                <a:solidFill>
                  <a:prstClr val="black"/>
                </a:solidFill>
                <a:latin typeface="Arial" charset="0"/>
              </a:rPr>
              <a:t>Atti da allegare, modulistica, soggetti ai quali rivolgersi con relativo </a:t>
            </a:r>
            <a:r>
              <a:rPr lang="it-IT" dirty="0" err="1" smtClean="0">
                <a:solidFill>
                  <a:prstClr val="black"/>
                </a:solidFill>
                <a:latin typeface="Arial" charset="0"/>
              </a:rPr>
              <a:t>num</a:t>
            </a:r>
            <a:r>
              <a:rPr lang="it-IT" dirty="0" smtClean="0">
                <a:solidFill>
                  <a:prstClr val="black"/>
                </a:solidFill>
                <a:latin typeface="Arial" charset="0"/>
              </a:rPr>
              <a:t> di tel.</a:t>
            </a:r>
          </a:p>
          <a:p>
            <a:pPr fontAlgn="base">
              <a:spcBef>
                <a:spcPct val="0"/>
              </a:spcBef>
              <a:spcAft>
                <a:spcPct val="0"/>
              </a:spcAft>
              <a:defRPr/>
            </a:pPr>
            <a:r>
              <a:rPr lang="it-IT" dirty="0" smtClean="0">
                <a:solidFill>
                  <a:prstClr val="black"/>
                </a:solidFill>
                <a:latin typeface="Arial" charset="0"/>
              </a:rPr>
              <a:t>Termini di conclusione del procedimento</a:t>
            </a:r>
          </a:p>
          <a:p>
            <a:pPr fontAlgn="base">
              <a:spcBef>
                <a:spcPct val="0"/>
              </a:spcBef>
              <a:spcAft>
                <a:spcPct val="0"/>
              </a:spcAft>
              <a:defRPr/>
            </a:pPr>
            <a:r>
              <a:rPr lang="it-IT" dirty="0" smtClean="0">
                <a:solidFill>
                  <a:prstClr val="black"/>
                </a:solidFill>
                <a:latin typeface="Arial" charset="0"/>
              </a:rPr>
              <a:t>Procedimenti il cui provvedimento finale può essere sostituito da una dichiarazione dell’interessato o che si possono concludere con il silenzio assenso</a:t>
            </a:r>
          </a:p>
          <a:p>
            <a:pPr fontAlgn="base">
              <a:spcBef>
                <a:spcPct val="0"/>
              </a:spcBef>
              <a:spcAft>
                <a:spcPct val="0"/>
              </a:spcAft>
              <a:defRPr/>
            </a:pPr>
            <a:r>
              <a:rPr lang="it-IT" dirty="0" smtClean="0">
                <a:solidFill>
                  <a:prstClr val="black"/>
                </a:solidFill>
                <a:latin typeface="Arial" charset="0"/>
              </a:rPr>
              <a:t>Le modalità e gli strumenti di </a:t>
            </a:r>
            <a:r>
              <a:rPr lang="it-IT" dirty="0" smtClean="0">
                <a:solidFill>
                  <a:prstClr val="black"/>
                </a:solidFill>
                <a:latin typeface="Arial" charset="0"/>
              </a:rPr>
              <a:t>tutela</a:t>
            </a:r>
          </a:p>
          <a:p>
            <a:pPr fontAlgn="base">
              <a:spcBef>
                <a:spcPct val="0"/>
              </a:spcBef>
              <a:spcAft>
                <a:spcPct val="0"/>
              </a:spcAft>
              <a:defRPr/>
            </a:pPr>
            <a:r>
              <a:rPr lang="it-IT" dirty="0" smtClean="0">
                <a:solidFill>
                  <a:prstClr val="black"/>
                </a:solidFill>
              </a:rPr>
              <a:t>Il nome del soggetto che può esercitare il potere sostitutivo</a:t>
            </a:r>
            <a:endParaRPr lang="it-IT" dirty="0" smtClean="0">
              <a:solidFill>
                <a:prstClr val="black"/>
              </a:solidFill>
              <a:latin typeface="Arial" charset="0"/>
            </a:endParaRPr>
          </a:p>
          <a:p>
            <a:pPr fontAlgn="base">
              <a:spcBef>
                <a:spcPct val="0"/>
              </a:spcBef>
              <a:spcAft>
                <a:spcPct val="0"/>
              </a:spcAft>
              <a:defRPr/>
            </a:pPr>
            <a:endParaRPr lang="it-IT" dirty="0">
              <a:solidFill>
                <a:prstClr val="black"/>
              </a:solidFill>
              <a:latin typeface="Arial" charset="0"/>
            </a:endParaRPr>
          </a:p>
        </p:txBody>
      </p:sp>
      <p:sp>
        <p:nvSpPr>
          <p:cNvPr id="2" name="Segnaposto piè di pagina 1"/>
          <p:cNvSpPr>
            <a:spLocks noGrp="1"/>
          </p:cNvSpPr>
          <p:nvPr>
            <p:ph type="ftr" sz="quarter" idx="11"/>
          </p:nvPr>
        </p:nvSpPr>
        <p:spPr/>
        <p:txBody>
          <a:bodyPr/>
          <a:lstStyle/>
          <a:p>
            <a:pPr>
              <a:defRPr/>
            </a:pPr>
            <a:endParaRPr lang="it-IT"/>
          </a:p>
        </p:txBody>
      </p:sp>
    </p:spTree>
    <p:extLst>
      <p:ext uri="{BB962C8B-B14F-4D97-AF65-F5344CB8AC3E}">
        <p14:creationId xmlns:p14="http://schemas.microsoft.com/office/powerpoint/2010/main" val="4174502546"/>
      </p:ext>
    </p:extLst>
  </p:cSld>
  <p:clrMapOvr>
    <a:masterClrMapping/>
  </p:clrMapOvr>
  <p:transition spd="slow">
    <p:push dir="u"/>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24360"/>
            <a:ext cx="8229600" cy="1143000"/>
          </a:xfrm>
        </p:spPr>
        <p:txBody>
          <a:bodyPr/>
          <a:lstStyle/>
          <a:p>
            <a:r>
              <a:rPr lang="it-IT" sz="3200" b="1" dirty="0"/>
              <a:t>Pubblicazione delle informazioni necessarie per l'effettuazione di pagamenti informatici </a:t>
            </a:r>
            <a:r>
              <a:rPr lang="it-IT" sz="3200" b="1" dirty="0" smtClean="0"/>
              <a:t>Art. 36</a:t>
            </a:r>
            <a:endParaRPr lang="it-IT" sz="3200" dirty="0"/>
          </a:p>
        </p:txBody>
      </p:sp>
      <p:sp>
        <p:nvSpPr>
          <p:cNvPr id="3" name="Segnaposto contenuto 2"/>
          <p:cNvSpPr>
            <a:spLocks noGrp="1"/>
          </p:cNvSpPr>
          <p:nvPr>
            <p:ph idx="1"/>
          </p:nvPr>
        </p:nvSpPr>
        <p:spPr>
          <a:xfrm>
            <a:off x="457200" y="1600201"/>
            <a:ext cx="8229600" cy="1900808"/>
          </a:xfrm>
          <a:solidFill>
            <a:schemeClr val="accent6">
              <a:lumMod val="20000"/>
              <a:lumOff val="80000"/>
            </a:schemeClr>
          </a:solidFill>
        </p:spPr>
        <p:txBody>
          <a:bodyPr/>
          <a:lstStyle/>
          <a:p>
            <a:r>
              <a:rPr lang="it-IT" sz="2400" dirty="0" smtClean="0"/>
              <a:t>Questo articolo integra le finalità di comunicazione e trasmissione delle informazioni digitali tra pubbliche amministrazioni e cittadini con quelle di trasparenza e pubblicità per i pagamenti informatici</a:t>
            </a:r>
            <a:endParaRPr lang="it-IT" sz="2400" dirty="0"/>
          </a:p>
        </p:txBody>
      </p:sp>
      <p:sp>
        <p:nvSpPr>
          <p:cNvPr id="4" name="CasellaDiTesto 3"/>
          <p:cNvSpPr txBox="1"/>
          <p:nvPr/>
        </p:nvSpPr>
        <p:spPr>
          <a:xfrm>
            <a:off x="467544" y="3789040"/>
            <a:ext cx="8208912" cy="1569660"/>
          </a:xfrm>
          <a:prstGeom prst="rect">
            <a:avLst/>
          </a:prstGeom>
          <a:noFill/>
        </p:spPr>
        <p:txBody>
          <a:bodyPr wrap="square" rtlCol="0">
            <a:spAutoFit/>
          </a:bodyPr>
          <a:lstStyle/>
          <a:p>
            <a:r>
              <a:rPr lang="it-IT" dirty="0" smtClean="0"/>
              <a:t>Informazioni da pubblicare (ex art. 5 d.lgs. N. 82/2005)</a:t>
            </a:r>
          </a:p>
          <a:p>
            <a:pPr marL="285750" indent="-285750">
              <a:buFont typeface="Arial" panose="020B0604020202020204" pitchFamily="34" charset="0"/>
              <a:buChar char="•"/>
            </a:pPr>
            <a:r>
              <a:rPr lang="it-IT" sz="2000" dirty="0" smtClean="0"/>
              <a:t>Codici IBAN identificativi del conto di pagamento;</a:t>
            </a:r>
          </a:p>
          <a:p>
            <a:pPr marL="285750" indent="-285750">
              <a:buFont typeface="Arial" panose="020B0604020202020204" pitchFamily="34" charset="0"/>
              <a:buChar char="•"/>
            </a:pPr>
            <a:r>
              <a:rPr lang="it-IT" sz="2000" dirty="0" smtClean="0"/>
              <a:t>Codici identificativi  del pagamento da indicare obbligatoriamente per il versamento</a:t>
            </a:r>
          </a:p>
          <a:p>
            <a:endParaRPr lang="it-IT" dirty="0"/>
          </a:p>
        </p:txBody>
      </p:sp>
      <p:sp>
        <p:nvSpPr>
          <p:cNvPr id="5" name="Segnaposto piè di pagina 4"/>
          <p:cNvSpPr>
            <a:spLocks noGrp="1"/>
          </p:cNvSpPr>
          <p:nvPr>
            <p:ph type="ftr" sz="quarter" idx="11"/>
          </p:nvPr>
        </p:nvSpPr>
        <p:spPr/>
        <p:txBody>
          <a:bodyPr/>
          <a:lstStyle/>
          <a:p>
            <a:pPr>
              <a:defRPr/>
            </a:pPr>
            <a:endParaRPr lang="it-IT"/>
          </a:p>
        </p:txBody>
      </p:sp>
    </p:spTree>
    <p:extLst>
      <p:ext uri="{BB962C8B-B14F-4D97-AF65-F5344CB8AC3E}">
        <p14:creationId xmlns:p14="http://schemas.microsoft.com/office/powerpoint/2010/main" val="357204074"/>
      </p:ext>
    </p:extLst>
  </p:cSld>
  <p:clrMapOvr>
    <a:masterClrMapping/>
  </p:clrMapOvr>
  <p:transition spd="slow">
    <p:push dir="u"/>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b="1" dirty="0"/>
              <a:t>Capo V - Obblighi di pubblicazione in settori speciali </a:t>
            </a:r>
            <a:endParaRPr lang="it-IT" dirty="0"/>
          </a:p>
        </p:txBody>
      </p:sp>
      <p:sp>
        <p:nvSpPr>
          <p:cNvPr id="4" name="Segnaposto piè di pagina 3"/>
          <p:cNvSpPr>
            <a:spLocks noGrp="1"/>
          </p:cNvSpPr>
          <p:nvPr>
            <p:ph type="ftr" sz="quarter" idx="11"/>
          </p:nvPr>
        </p:nvSpPr>
        <p:spPr/>
        <p:txBody>
          <a:bodyPr/>
          <a:lstStyle/>
          <a:p>
            <a:pPr>
              <a:defRPr/>
            </a:pPr>
            <a:endParaRPr lang="it-IT"/>
          </a:p>
        </p:txBody>
      </p:sp>
    </p:spTree>
    <p:extLst>
      <p:ext uri="{BB962C8B-B14F-4D97-AF65-F5344CB8AC3E}">
        <p14:creationId xmlns:p14="http://schemas.microsoft.com/office/powerpoint/2010/main" val="3649495972"/>
      </p:ext>
    </p:extLst>
  </p:cSld>
  <p:clrMapOvr>
    <a:masterClrMapping/>
  </p:clrMapOvr>
  <p:transition spd="slow">
    <p:push dir="u"/>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0"/>
            <a:ext cx="8229600" cy="1143000"/>
          </a:xfrm>
        </p:spPr>
        <p:txBody>
          <a:bodyPr/>
          <a:lstStyle/>
          <a:p>
            <a:r>
              <a:rPr lang="it-IT" sz="3200" dirty="0" smtClean="0"/>
              <a:t>NUOVO TESTO DELL’ART. 37 DEL D.LGS 33/2013</a:t>
            </a:r>
            <a:endParaRPr lang="it-IT" sz="3200" dirty="0"/>
          </a:p>
        </p:txBody>
      </p:sp>
      <p:sp>
        <p:nvSpPr>
          <p:cNvPr id="3" name="Segnaposto contenuto 2"/>
          <p:cNvSpPr>
            <a:spLocks noGrp="1"/>
          </p:cNvSpPr>
          <p:nvPr>
            <p:ph idx="1"/>
          </p:nvPr>
        </p:nvSpPr>
        <p:spPr>
          <a:xfrm>
            <a:off x="457200" y="836712"/>
            <a:ext cx="8229600" cy="4525963"/>
          </a:xfrm>
        </p:spPr>
        <p:txBody>
          <a:bodyPr/>
          <a:lstStyle/>
          <a:p>
            <a:pPr marL="0" indent="0">
              <a:buNone/>
            </a:pPr>
            <a:r>
              <a:rPr lang="it-IT" sz="2000" dirty="0" smtClean="0"/>
              <a:t>Fermo restando quanto previsto dall’art. 9 bis e fermi restando gli obblighi di pubblicità legale, le pubbliche amministrazioni e le stazioni appaltanti pubblicano:</a:t>
            </a:r>
          </a:p>
          <a:p>
            <a:pPr marL="514350" indent="-514350">
              <a:buFont typeface="+mj-lt"/>
              <a:buAutoNum type="alphaLcParenR"/>
            </a:pPr>
            <a:r>
              <a:rPr lang="it-IT" sz="2000" dirty="0" smtClean="0"/>
              <a:t>I dati relativi all’art. 1, comma 32 della legge 6 novembre 2012 n. 190;</a:t>
            </a:r>
          </a:p>
          <a:p>
            <a:pPr marL="514350" indent="-514350">
              <a:buFont typeface="+mj-lt"/>
              <a:buAutoNum type="alphaLcParenR"/>
            </a:pPr>
            <a:r>
              <a:rPr lang="it-IT" sz="2000" dirty="0" smtClean="0"/>
              <a:t>I provvedimenti di adozione delle varianti;</a:t>
            </a:r>
          </a:p>
          <a:p>
            <a:pPr marL="514350" indent="-514350">
              <a:buFont typeface="+mj-lt"/>
              <a:buAutoNum type="alphaLcParenR"/>
            </a:pPr>
            <a:r>
              <a:rPr lang="it-IT" sz="2000" dirty="0" smtClean="0"/>
              <a:t>Le informazioni relative alle procedure per l’affidamento e l’esecuzione di opere e lavori pubblici, servizi e forniture secondo quanto previsto dal decreto legislativo 12 aprile 2006 n. 163, e, in particolare dagli articoli 63, 65, 66, 122,206 e 223;</a:t>
            </a:r>
          </a:p>
          <a:p>
            <a:pPr marL="514350" indent="-514350">
              <a:buFont typeface="+mj-lt"/>
              <a:buAutoNum type="alphaLcParenR"/>
            </a:pPr>
            <a:r>
              <a:rPr lang="it-IT" sz="2000" dirty="0" smtClean="0"/>
              <a:t>I dati relativi alla formazione e composizione delle commissioni di aggiudicazione, con l’indicazione dell’oggetto, dell’importo e dell’ufficio presso il quale è possibile prendere visione degli atti;</a:t>
            </a:r>
          </a:p>
          <a:p>
            <a:pPr marL="514350" indent="-514350">
              <a:buFont typeface="+mj-lt"/>
              <a:buAutoNum type="alphaLcParenR"/>
            </a:pPr>
            <a:r>
              <a:rPr lang="it-IT" sz="2000" dirty="0" smtClean="0"/>
              <a:t>Le delibere a contrarre;</a:t>
            </a:r>
          </a:p>
          <a:p>
            <a:pPr marL="514350" indent="-514350">
              <a:buFont typeface="+mj-lt"/>
              <a:buAutoNum type="alphaLcParenR"/>
            </a:pPr>
            <a:r>
              <a:rPr lang="it-IT" sz="2000" dirty="0" smtClean="0"/>
              <a:t>L’elenco da aggiornare ogni anno delle transazioni e degli accordi bonari stipulati, con l’indicazione dell’oggetto, dell’importo e dell’ufficio presso il quale è possibile prendere visione degli atti;</a:t>
            </a:r>
          </a:p>
          <a:p>
            <a:pPr marL="514350" indent="-514350">
              <a:buFont typeface="+mj-lt"/>
              <a:buAutoNum type="alphaLcParenR"/>
            </a:pPr>
            <a:r>
              <a:rPr lang="it-IT" sz="2000" dirty="0" smtClean="0"/>
              <a:t>…………………..</a:t>
            </a:r>
          </a:p>
          <a:p>
            <a:pPr marL="514350" indent="-514350">
              <a:buFont typeface="+mj-lt"/>
              <a:buAutoNum type="alphaLcParenR"/>
            </a:pPr>
            <a:endParaRPr lang="it-IT" sz="2000" dirty="0" smtClean="0"/>
          </a:p>
          <a:p>
            <a:pPr marL="514350" indent="-514350">
              <a:buFont typeface="+mj-lt"/>
              <a:buAutoNum type="alphaLcParenR"/>
            </a:pPr>
            <a:endParaRPr lang="it-IT" sz="2000" dirty="0" smtClean="0"/>
          </a:p>
          <a:p>
            <a:endParaRPr lang="it-IT" sz="2000" dirty="0"/>
          </a:p>
        </p:txBody>
      </p:sp>
      <p:sp>
        <p:nvSpPr>
          <p:cNvPr id="4" name="Segnaposto piè di pagina 3"/>
          <p:cNvSpPr>
            <a:spLocks noGrp="1"/>
          </p:cNvSpPr>
          <p:nvPr>
            <p:ph type="ftr" sz="quarter" idx="11"/>
          </p:nvPr>
        </p:nvSpPr>
        <p:spPr/>
        <p:txBody>
          <a:bodyPr/>
          <a:lstStyle/>
          <a:p>
            <a:pPr>
              <a:defRPr/>
            </a:pPr>
            <a:endParaRPr lang="it-IT"/>
          </a:p>
        </p:txBody>
      </p:sp>
    </p:spTree>
    <p:extLst>
      <p:ext uri="{BB962C8B-B14F-4D97-AF65-F5344CB8AC3E}">
        <p14:creationId xmlns:p14="http://schemas.microsoft.com/office/powerpoint/2010/main" val="3265715521"/>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320675" y="889000"/>
            <a:ext cx="8510588" cy="508000"/>
          </a:xfrm>
          <a:prstGeom prst="rect">
            <a:avLst/>
          </a:prstGeom>
          <a:noFill/>
        </p:spPr>
        <p:txBody>
          <a:bodyPr>
            <a:spAutoFit/>
          </a:bodyPr>
          <a:lstStyle/>
          <a:p>
            <a:pPr fontAlgn="auto">
              <a:spcBef>
                <a:spcPts val="0"/>
              </a:spcBef>
              <a:spcAft>
                <a:spcPts val="0"/>
              </a:spcAft>
              <a:defRPr/>
            </a:pPr>
            <a:r>
              <a:rPr lang="it-IT" sz="2700" b="1" dirty="0">
                <a:latin typeface="+mn-lt"/>
                <a:ea typeface="+mn-ea"/>
                <a:cs typeface="Arial"/>
              </a:rPr>
              <a:t>Inquadramento normativo del rischio di corruzione</a:t>
            </a:r>
          </a:p>
        </p:txBody>
      </p:sp>
      <p:grpSp>
        <p:nvGrpSpPr>
          <p:cNvPr id="8197" name="Gruppo 11"/>
          <p:cNvGrpSpPr>
            <a:grpSpLocks/>
          </p:cNvGrpSpPr>
          <p:nvPr/>
        </p:nvGrpSpPr>
        <p:grpSpPr bwMode="auto">
          <a:xfrm>
            <a:off x="1547813" y="1414463"/>
            <a:ext cx="6096000" cy="1312862"/>
            <a:chOff x="0" y="19798"/>
            <a:chExt cx="6096000" cy="1312942"/>
          </a:xfrm>
        </p:grpSpPr>
        <p:sp>
          <p:nvSpPr>
            <p:cNvPr id="8208" name="Rettangolo arrotondato 12"/>
            <p:cNvSpPr>
              <a:spLocks noChangeArrowheads="1"/>
            </p:cNvSpPr>
            <p:nvPr/>
          </p:nvSpPr>
          <p:spPr bwMode="auto">
            <a:xfrm>
              <a:off x="0" y="19798"/>
              <a:ext cx="6096000" cy="1312942"/>
            </a:xfrm>
            <a:prstGeom prst="roundRect">
              <a:avLst>
                <a:gd name="adj" fmla="val 16667"/>
              </a:avLst>
            </a:prstGeom>
            <a:solidFill>
              <a:srgbClr val="C0504D"/>
            </a:solidFill>
            <a:ln w="25400" algn="ctr">
              <a:solidFill>
                <a:srgbClr val="FFFFFF"/>
              </a:solidFill>
              <a:round/>
              <a:headEnd/>
              <a:tailEnd/>
            </a:ln>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GB" altLang="it-IT"/>
            </a:p>
          </p:txBody>
        </p:sp>
        <p:sp>
          <p:nvSpPr>
            <p:cNvPr id="14" name="Rettangolo 13"/>
            <p:cNvSpPr/>
            <p:nvPr/>
          </p:nvSpPr>
          <p:spPr>
            <a:xfrm>
              <a:off x="63500" y="83302"/>
              <a:ext cx="5969000" cy="1185934"/>
            </a:xfrm>
            <a:prstGeom prst="rect">
              <a:avLst/>
            </a:prstGeom>
            <a:noFill/>
            <a:ln>
              <a:noFill/>
            </a:ln>
            <a:effectLst/>
          </p:spPr>
          <p:txBody>
            <a:bodyPr lIns="76200" tIns="76200" rIns="76200" bIns="76200" spcCol="1270" anchor="ctr"/>
            <a:lstStyle/>
            <a:p>
              <a:pPr algn="ctr" defTabSz="889000" fontAlgn="auto">
                <a:lnSpc>
                  <a:spcPct val="90000"/>
                </a:lnSpc>
                <a:spcAft>
                  <a:spcPct val="35000"/>
                </a:spcAft>
                <a:defRPr/>
              </a:pPr>
              <a:r>
                <a:rPr lang="it-IT" sz="2000" b="1" kern="0" dirty="0">
                  <a:solidFill>
                    <a:prstClr val="white"/>
                  </a:solidFill>
                  <a:latin typeface="Calibri"/>
                  <a:cs typeface="+mn-cs"/>
                </a:rPr>
                <a:t>Rapporto 2012</a:t>
              </a:r>
            </a:p>
            <a:p>
              <a:pPr algn="ctr" defTabSz="889000" fontAlgn="auto">
                <a:lnSpc>
                  <a:spcPct val="90000"/>
                </a:lnSpc>
                <a:spcAft>
                  <a:spcPct val="35000"/>
                </a:spcAft>
                <a:defRPr/>
              </a:pPr>
              <a:r>
                <a:rPr lang="it-IT" sz="2000" kern="0" dirty="0">
                  <a:solidFill>
                    <a:prstClr val="white"/>
                  </a:solidFill>
                  <a:latin typeface="Calibri"/>
                  <a:cs typeface="+mn-cs"/>
                </a:rPr>
                <a:t>Commissione per lo studio e l’elaborazione di proposte in tema di trasparenza e prevenzione della corruzione nella pubblica amministrazione</a:t>
              </a:r>
            </a:p>
          </p:txBody>
        </p:sp>
      </p:grpSp>
      <p:grpSp>
        <p:nvGrpSpPr>
          <p:cNvPr id="8198" name="Gruppo 17"/>
          <p:cNvGrpSpPr>
            <a:grpSpLocks/>
          </p:cNvGrpSpPr>
          <p:nvPr/>
        </p:nvGrpSpPr>
        <p:grpSpPr bwMode="auto">
          <a:xfrm>
            <a:off x="1176338" y="2830513"/>
            <a:ext cx="6883400" cy="1052512"/>
            <a:chOff x="0" y="1931153"/>
            <a:chExt cx="6096000" cy="1051902"/>
          </a:xfrm>
        </p:grpSpPr>
        <p:sp>
          <p:nvSpPr>
            <p:cNvPr id="8206" name="Rettangolo arrotondato 18"/>
            <p:cNvSpPr>
              <a:spLocks noChangeArrowheads="1"/>
            </p:cNvSpPr>
            <p:nvPr/>
          </p:nvSpPr>
          <p:spPr bwMode="auto">
            <a:xfrm>
              <a:off x="0" y="1931153"/>
              <a:ext cx="6096000" cy="1051902"/>
            </a:xfrm>
            <a:prstGeom prst="roundRect">
              <a:avLst>
                <a:gd name="adj" fmla="val 16667"/>
              </a:avLst>
            </a:prstGeom>
            <a:solidFill>
              <a:srgbClr val="BD9B53"/>
            </a:solidFill>
            <a:ln w="25400" algn="ctr">
              <a:solidFill>
                <a:srgbClr val="FFFFFF"/>
              </a:solidFill>
              <a:round/>
              <a:headEnd/>
              <a:tailEnd/>
            </a:ln>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GB" altLang="it-IT"/>
            </a:p>
          </p:txBody>
        </p:sp>
        <p:sp>
          <p:nvSpPr>
            <p:cNvPr id="20" name="Rettangolo 19"/>
            <p:cNvSpPr/>
            <p:nvPr/>
          </p:nvSpPr>
          <p:spPr>
            <a:xfrm>
              <a:off x="52018" y="1996202"/>
              <a:ext cx="5991963" cy="948775"/>
            </a:xfrm>
            <a:prstGeom prst="rect">
              <a:avLst/>
            </a:prstGeom>
            <a:noFill/>
            <a:ln>
              <a:noFill/>
            </a:ln>
            <a:effectLst/>
          </p:spPr>
          <p:txBody>
            <a:bodyPr lIns="76200" tIns="76200" rIns="76200" bIns="76200" spcCol="1270" anchor="ctr"/>
            <a:lstStyle/>
            <a:p>
              <a:pPr algn="ctr" defTabSz="889000" fontAlgn="auto">
                <a:lnSpc>
                  <a:spcPct val="90000"/>
                </a:lnSpc>
                <a:spcAft>
                  <a:spcPct val="35000"/>
                </a:spcAft>
                <a:defRPr/>
              </a:pPr>
              <a:r>
                <a:rPr lang="it-IT" sz="2000" b="1" kern="0" dirty="0">
                  <a:solidFill>
                    <a:prstClr val="white"/>
                  </a:solidFill>
                  <a:latin typeface="Calibri"/>
                  <a:cs typeface="+mn-cs"/>
                </a:rPr>
                <a:t>Legge 190/2012 </a:t>
              </a:r>
            </a:p>
            <a:p>
              <a:pPr algn="ctr" defTabSz="889000" fontAlgn="auto">
                <a:lnSpc>
                  <a:spcPct val="90000"/>
                </a:lnSpc>
                <a:spcAft>
                  <a:spcPct val="35000"/>
                </a:spcAft>
                <a:defRPr/>
              </a:pPr>
              <a:r>
                <a:rPr lang="it-IT" sz="2000" kern="0" dirty="0">
                  <a:solidFill>
                    <a:prstClr val="white"/>
                  </a:solidFill>
                  <a:latin typeface="Calibri"/>
                  <a:cs typeface="+mn-cs"/>
                </a:rPr>
                <a:t>Disposizioni per la prevenzione e la repressione della corruzione e dell’illegalità nella pubblica amministrazione</a:t>
              </a:r>
            </a:p>
          </p:txBody>
        </p:sp>
      </p:grpSp>
      <p:grpSp>
        <p:nvGrpSpPr>
          <p:cNvPr id="8199" name="Gruppo 20"/>
          <p:cNvGrpSpPr>
            <a:grpSpLocks/>
          </p:cNvGrpSpPr>
          <p:nvPr/>
        </p:nvGrpSpPr>
        <p:grpSpPr bwMode="auto">
          <a:xfrm>
            <a:off x="1524000" y="3973513"/>
            <a:ext cx="6096000" cy="742950"/>
            <a:chOff x="0" y="3456385"/>
            <a:chExt cx="6096000" cy="974349"/>
          </a:xfrm>
        </p:grpSpPr>
        <p:sp>
          <p:nvSpPr>
            <p:cNvPr id="8204" name="Rettangolo arrotondato 21"/>
            <p:cNvSpPr>
              <a:spLocks noChangeArrowheads="1"/>
            </p:cNvSpPr>
            <p:nvPr/>
          </p:nvSpPr>
          <p:spPr bwMode="auto">
            <a:xfrm>
              <a:off x="0" y="3456385"/>
              <a:ext cx="6096000" cy="974349"/>
            </a:xfrm>
            <a:prstGeom prst="roundRect">
              <a:avLst>
                <a:gd name="adj" fmla="val 16667"/>
              </a:avLst>
            </a:prstGeom>
            <a:solidFill>
              <a:srgbClr val="9BBB59"/>
            </a:solidFill>
            <a:ln w="25400" algn="ctr">
              <a:solidFill>
                <a:srgbClr val="FFFFFF"/>
              </a:solidFill>
              <a:round/>
              <a:headEnd/>
              <a:tailEnd/>
            </a:ln>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GB" altLang="it-IT"/>
            </a:p>
          </p:txBody>
        </p:sp>
        <p:sp>
          <p:nvSpPr>
            <p:cNvPr id="23" name="Rettangolo 22"/>
            <p:cNvSpPr/>
            <p:nvPr/>
          </p:nvSpPr>
          <p:spPr>
            <a:xfrm>
              <a:off x="47625" y="3504269"/>
              <a:ext cx="6000750" cy="878580"/>
            </a:xfrm>
            <a:prstGeom prst="rect">
              <a:avLst/>
            </a:prstGeom>
            <a:noFill/>
            <a:ln>
              <a:noFill/>
            </a:ln>
            <a:effectLst/>
          </p:spPr>
          <p:txBody>
            <a:bodyPr lIns="76200" tIns="76200" rIns="76200" bIns="76200" spcCol="1270" anchor="ctr"/>
            <a:lstStyle/>
            <a:p>
              <a:pPr algn="ctr" defTabSz="889000" fontAlgn="auto">
                <a:lnSpc>
                  <a:spcPct val="90000"/>
                </a:lnSpc>
                <a:spcAft>
                  <a:spcPct val="35000"/>
                </a:spcAft>
                <a:defRPr/>
              </a:pPr>
              <a:r>
                <a:rPr lang="it-IT" sz="2000" b="1" kern="0" dirty="0">
                  <a:solidFill>
                    <a:prstClr val="white"/>
                  </a:solidFill>
                  <a:latin typeface="Calibri"/>
                  <a:cs typeface="+mn-cs"/>
                </a:rPr>
                <a:t>Piano Nazionale Anticorruzione </a:t>
              </a:r>
              <a:endParaRPr lang="it-IT" sz="2000" kern="0" dirty="0">
                <a:solidFill>
                  <a:prstClr val="white"/>
                </a:solidFill>
                <a:latin typeface="Calibri"/>
                <a:cs typeface="+mn-cs"/>
              </a:endParaRPr>
            </a:p>
          </p:txBody>
        </p:sp>
      </p:grpSp>
      <p:sp>
        <p:nvSpPr>
          <p:cNvPr id="27" name="Rettangolo 26"/>
          <p:cNvSpPr/>
          <p:nvPr/>
        </p:nvSpPr>
        <p:spPr>
          <a:xfrm>
            <a:off x="320675" y="4964113"/>
            <a:ext cx="1900238" cy="1189037"/>
          </a:xfrm>
          <a:prstGeom prst="rect">
            <a:avLst/>
          </a:prstGeom>
          <a:solidFill>
            <a:srgbClr val="0070C0">
              <a:alpha val="49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it-IT" b="1" dirty="0"/>
              <a:t>Trasparenza</a:t>
            </a:r>
          </a:p>
          <a:p>
            <a:pPr algn="ctr">
              <a:defRPr/>
            </a:pPr>
            <a:r>
              <a:rPr lang="it-IT" dirty="0" err="1"/>
              <a:t>D.Lgs.</a:t>
            </a:r>
            <a:r>
              <a:rPr lang="it-IT" dirty="0"/>
              <a:t> 33/2013</a:t>
            </a:r>
            <a:endParaRPr lang="en-GB" dirty="0"/>
          </a:p>
        </p:txBody>
      </p:sp>
      <p:sp>
        <p:nvSpPr>
          <p:cNvPr id="29" name="Rettangolo 28"/>
          <p:cNvSpPr/>
          <p:nvPr/>
        </p:nvSpPr>
        <p:spPr>
          <a:xfrm>
            <a:off x="2373313" y="4964113"/>
            <a:ext cx="1900237" cy="1189037"/>
          </a:xfrm>
          <a:prstGeom prst="rect">
            <a:avLst/>
          </a:prstGeom>
          <a:solidFill>
            <a:srgbClr val="0070C0">
              <a:alpha val="49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it-IT" b="1" dirty="0" err="1"/>
              <a:t>Incandidabilità</a:t>
            </a:r>
            <a:endParaRPr lang="it-IT" b="1" dirty="0"/>
          </a:p>
          <a:p>
            <a:pPr algn="ctr">
              <a:defRPr/>
            </a:pPr>
            <a:r>
              <a:rPr lang="it-IT" dirty="0" err="1"/>
              <a:t>D.Lgs.</a:t>
            </a:r>
            <a:r>
              <a:rPr lang="it-IT" dirty="0"/>
              <a:t> 235/2012</a:t>
            </a:r>
            <a:endParaRPr lang="en-GB" dirty="0"/>
          </a:p>
        </p:txBody>
      </p:sp>
      <p:sp>
        <p:nvSpPr>
          <p:cNvPr id="30" name="Rettangolo 29"/>
          <p:cNvSpPr/>
          <p:nvPr/>
        </p:nvSpPr>
        <p:spPr>
          <a:xfrm>
            <a:off x="4460875" y="4964113"/>
            <a:ext cx="1900238" cy="1189037"/>
          </a:xfrm>
          <a:prstGeom prst="rect">
            <a:avLst/>
          </a:prstGeom>
          <a:solidFill>
            <a:srgbClr val="0070C0">
              <a:alpha val="49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it-IT" b="1" dirty="0" err="1"/>
              <a:t>Inconferibilità</a:t>
            </a:r>
            <a:r>
              <a:rPr lang="it-IT" b="1" dirty="0"/>
              <a:t> e incompatibilità incarichi c/o PPAA</a:t>
            </a:r>
          </a:p>
          <a:p>
            <a:pPr algn="ctr">
              <a:defRPr/>
            </a:pPr>
            <a:r>
              <a:rPr lang="it-IT" dirty="0" err="1"/>
              <a:t>D.Lgs.</a:t>
            </a:r>
            <a:r>
              <a:rPr lang="it-IT" dirty="0"/>
              <a:t> 39/2013</a:t>
            </a:r>
            <a:endParaRPr lang="en-GB" dirty="0"/>
          </a:p>
        </p:txBody>
      </p:sp>
      <p:sp>
        <p:nvSpPr>
          <p:cNvPr id="31" name="Rettangolo 30"/>
          <p:cNvSpPr/>
          <p:nvPr/>
        </p:nvSpPr>
        <p:spPr>
          <a:xfrm>
            <a:off x="6513513" y="4964113"/>
            <a:ext cx="1901825" cy="1189037"/>
          </a:xfrm>
          <a:prstGeom prst="rect">
            <a:avLst/>
          </a:prstGeom>
          <a:solidFill>
            <a:srgbClr val="0070C0">
              <a:alpha val="49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it-IT" b="1" dirty="0"/>
              <a:t>Codice di Comportamento</a:t>
            </a:r>
          </a:p>
          <a:p>
            <a:pPr algn="ctr">
              <a:defRPr/>
            </a:pPr>
            <a:r>
              <a:rPr lang="it-IT" dirty="0" err="1"/>
              <a:t>d.P.R.</a:t>
            </a:r>
            <a:r>
              <a:rPr lang="it-IT" dirty="0"/>
              <a:t> 62/2013</a:t>
            </a:r>
            <a:endParaRPr lang="en-GB" dirty="0"/>
          </a:p>
        </p:txBody>
      </p:sp>
      <p:sp>
        <p:nvSpPr>
          <p:cNvPr id="2" name="Segnaposto piè di pagina 1"/>
          <p:cNvSpPr>
            <a:spLocks noGrp="1"/>
          </p:cNvSpPr>
          <p:nvPr>
            <p:ph type="ftr" sz="quarter" idx="11"/>
          </p:nvPr>
        </p:nvSpPr>
        <p:spPr/>
        <p:txBody>
          <a:bodyPr/>
          <a:lstStyle/>
          <a:p>
            <a:pPr>
              <a:defRPr/>
            </a:pPr>
            <a:endParaRPr lang="it-IT"/>
          </a:p>
        </p:txBody>
      </p:sp>
    </p:spTree>
    <p:extLst>
      <p:ext uri="{BB962C8B-B14F-4D97-AF65-F5344CB8AC3E}">
        <p14:creationId xmlns:p14="http://schemas.microsoft.com/office/powerpoint/2010/main" val="1196332778"/>
      </p:ext>
    </p:extLst>
  </p:cSld>
  <p:clrMapOvr>
    <a:masterClrMapping/>
  </p:clrMapOvr>
  <p:transition spd="slow">
    <p:push dir="u"/>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L’art. 29 del </a:t>
            </a:r>
            <a:r>
              <a:rPr lang="it-IT" dirty="0" err="1" smtClean="0"/>
              <a:t>d.lgs</a:t>
            </a:r>
            <a:r>
              <a:rPr lang="it-IT" dirty="0" smtClean="0"/>
              <a:t> 163/2006</a:t>
            </a:r>
            <a:endParaRPr lang="it-IT" dirty="0"/>
          </a:p>
        </p:txBody>
      </p:sp>
      <p:sp>
        <p:nvSpPr>
          <p:cNvPr id="3" name="Segnaposto contenuto 2"/>
          <p:cNvSpPr>
            <a:spLocks noGrp="1"/>
          </p:cNvSpPr>
          <p:nvPr>
            <p:ph idx="1"/>
          </p:nvPr>
        </p:nvSpPr>
        <p:spPr/>
        <p:txBody>
          <a:bodyPr/>
          <a:lstStyle/>
          <a:p>
            <a:pPr marL="0" indent="0">
              <a:buNone/>
            </a:pPr>
            <a:r>
              <a:rPr lang="it-IT" sz="2000" dirty="0" smtClean="0"/>
              <a:t>Tutti gli atti delle amministrazioni aggiudicatrici e degli enti aggiudicatori relativi alla programmazione di lavori, opere, servizi e forniture, nonché alle procedure per l’affidamento di appalti pubblici di servizi, forniture, lavori e opere, di concorsi pubblici di progettazione, di concorsi di idee e di concessioni, compresi quelli tra gli enti nell’ambito del settore pubblico di cui all’articolo 5, ove non considerati riservati ai sensi dell’art. 112 ovvero secretati ai sensi dell’art. 162, devono essere pubblicati e aggiornati sul profilo del committente, nella sezione «Amministrazione trasparente» con l’applicazione delle disposizioni di cui al decreto legislativo 14 marzo 2013, n. 33…</a:t>
            </a:r>
            <a:endParaRPr lang="it-IT" sz="2000" dirty="0"/>
          </a:p>
        </p:txBody>
      </p:sp>
      <p:sp>
        <p:nvSpPr>
          <p:cNvPr id="4" name="Segnaposto piè di pagina 3"/>
          <p:cNvSpPr>
            <a:spLocks noGrp="1"/>
          </p:cNvSpPr>
          <p:nvPr>
            <p:ph type="ftr" sz="quarter" idx="11"/>
          </p:nvPr>
        </p:nvSpPr>
        <p:spPr/>
        <p:txBody>
          <a:bodyPr/>
          <a:lstStyle/>
          <a:p>
            <a:pPr>
              <a:defRPr/>
            </a:pPr>
            <a:endParaRPr lang="it-IT"/>
          </a:p>
        </p:txBody>
      </p:sp>
    </p:spTree>
    <p:extLst>
      <p:ext uri="{BB962C8B-B14F-4D97-AF65-F5344CB8AC3E}">
        <p14:creationId xmlns:p14="http://schemas.microsoft.com/office/powerpoint/2010/main" val="4188547741"/>
      </p:ext>
    </p:extLst>
  </p:cSld>
  <p:clrMapOvr>
    <a:masterClrMapping/>
  </p:clrMapOvr>
  <p:transition spd="slow">
    <p:push dir="u"/>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BDB07932-B37A-4E4D-91A4-CC75F620FAC2}" type="slidenum">
              <a:rPr lang="it-IT" smtClean="0"/>
              <a:pPr/>
              <a:t>61</a:t>
            </a:fld>
            <a:endParaRPr lang="it-IT"/>
          </a:p>
        </p:txBody>
      </p:sp>
      <p:pic>
        <p:nvPicPr>
          <p:cNvPr id="8" name="Immagine 7"/>
          <p:cNvPicPr>
            <a:picLocks noChangeAspect="1"/>
          </p:cNvPicPr>
          <p:nvPr/>
        </p:nvPicPr>
        <p:blipFill>
          <a:blip r:embed="rId2"/>
          <a:stretch>
            <a:fillRect/>
          </a:stretch>
        </p:blipFill>
        <p:spPr>
          <a:xfrm>
            <a:off x="986367" y="980728"/>
            <a:ext cx="7124700" cy="5638800"/>
          </a:xfrm>
          <a:prstGeom prst="rect">
            <a:avLst/>
          </a:prstGeom>
        </p:spPr>
      </p:pic>
      <p:sp>
        <p:nvSpPr>
          <p:cNvPr id="9" name="Rettangolo 8"/>
          <p:cNvSpPr/>
          <p:nvPr/>
        </p:nvSpPr>
        <p:spPr>
          <a:xfrm>
            <a:off x="1979712" y="234726"/>
            <a:ext cx="6480720" cy="369332"/>
          </a:xfrm>
          <a:prstGeom prst="rect">
            <a:avLst/>
          </a:prstGeom>
        </p:spPr>
        <p:txBody>
          <a:bodyPr wrap="square">
            <a:spAutoFit/>
          </a:bodyPr>
          <a:lstStyle/>
          <a:p>
            <a:r>
              <a:rPr lang="it-IT" dirty="0"/>
              <a:t>Format dati da pubblicare </a:t>
            </a:r>
            <a:r>
              <a:rPr lang="it-IT" dirty="0" smtClean="0"/>
              <a:t>nell’attività contrattuale </a:t>
            </a:r>
            <a:endParaRPr lang="it-IT" dirty="0"/>
          </a:p>
        </p:txBody>
      </p:sp>
    </p:spTree>
    <p:extLst>
      <p:ext uri="{BB962C8B-B14F-4D97-AF65-F5344CB8AC3E}">
        <p14:creationId xmlns:p14="http://schemas.microsoft.com/office/powerpoint/2010/main" val="4101270617"/>
      </p:ext>
    </p:extLst>
  </p:cSld>
  <p:clrMapOvr>
    <a:masterClrMapping/>
  </p:clrMapOvr>
  <p:transition spd="slow">
    <p:push dir="u"/>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pPr>
              <a:defRPr/>
            </a:pPr>
            <a:endParaRPr lang="it-IT"/>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546041"/>
            <a:ext cx="6211993" cy="5405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3460" y="31680"/>
            <a:ext cx="3045718" cy="1296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4847354"/>
      </p:ext>
    </p:extLst>
  </p:cSld>
  <p:clrMapOvr>
    <a:masterClrMapping/>
  </p:clrMapOvr>
  <p:transition spd="slow">
    <p:push dir="u"/>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pPr>
              <a:defRPr/>
            </a:pPr>
            <a:endParaRPr lang="it-IT"/>
          </a:p>
        </p:txBody>
      </p:sp>
      <p:sp>
        <p:nvSpPr>
          <p:cNvPr id="5" name="Rettangolo 4"/>
          <p:cNvSpPr/>
          <p:nvPr/>
        </p:nvSpPr>
        <p:spPr>
          <a:xfrm>
            <a:off x="1259632" y="2276872"/>
            <a:ext cx="6480720" cy="1938992"/>
          </a:xfrm>
          <a:prstGeom prst="rect">
            <a:avLst/>
          </a:prstGeom>
        </p:spPr>
        <p:txBody>
          <a:bodyPr wrap="square">
            <a:spAutoFit/>
          </a:bodyPr>
          <a:lstStyle/>
          <a:p>
            <a:r>
              <a:rPr lang="it-IT" sz="2400" dirty="0"/>
              <a:t>Delibera n. 430 del 13 aprile 2016</a:t>
            </a:r>
          </a:p>
          <a:p>
            <a:r>
              <a:rPr lang="it-IT" sz="2400" dirty="0" smtClean="0"/>
              <a:t>Linee </a:t>
            </a:r>
            <a:r>
              <a:rPr lang="it-IT" sz="2400" dirty="0"/>
              <a:t>guida sull’applicazione alle istituzioni scolastiche delle disposizioni di cui alla legge 6 novembre 2012, n. </a:t>
            </a:r>
            <a:r>
              <a:rPr lang="it-IT" sz="2400" dirty="0" smtClean="0"/>
              <a:t>190 e </a:t>
            </a:r>
            <a:r>
              <a:rPr lang="it-IT" sz="2400" dirty="0"/>
              <a:t>al decreto legislativo 14 marzo 2013, n. 33</a:t>
            </a:r>
          </a:p>
        </p:txBody>
      </p:sp>
    </p:spTree>
    <p:extLst>
      <p:ext uri="{BB962C8B-B14F-4D97-AF65-F5344CB8AC3E}">
        <p14:creationId xmlns:p14="http://schemas.microsoft.com/office/powerpoint/2010/main" val="8686504"/>
      </p:ext>
    </p:extLst>
  </p:cSld>
  <p:clrMapOvr>
    <a:masterClrMapping/>
  </p:clrMapOvr>
  <p:transition spd="slow">
    <p:push dir="u"/>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332656"/>
            <a:ext cx="8229600" cy="1143000"/>
          </a:xfrm>
        </p:spPr>
        <p:txBody>
          <a:bodyPr/>
          <a:lstStyle/>
          <a:p>
            <a:r>
              <a:rPr lang="it-IT" sz="3600" dirty="0"/>
              <a:t/>
            </a:r>
            <a:br>
              <a:rPr lang="it-IT" sz="3600" dirty="0"/>
            </a:br>
            <a:r>
              <a:rPr lang="it-IT" sz="3600" dirty="0"/>
              <a:t> </a:t>
            </a:r>
            <a:r>
              <a:rPr lang="it-IT" sz="3600" b="1" dirty="0"/>
              <a:t>Elenco esemplificativo di processi a maggior rischio corruttivo riguardanti le istituzioni scolastiche </a:t>
            </a:r>
            <a:endParaRPr lang="it-IT" sz="3600" dirty="0"/>
          </a:p>
        </p:txBody>
      </p:sp>
      <p:sp>
        <p:nvSpPr>
          <p:cNvPr id="4" name="Segnaposto piè di pagina 3"/>
          <p:cNvSpPr>
            <a:spLocks noGrp="1"/>
          </p:cNvSpPr>
          <p:nvPr>
            <p:ph type="ftr" sz="quarter" idx="11"/>
          </p:nvPr>
        </p:nvSpPr>
        <p:spPr/>
        <p:txBody>
          <a:bodyPr/>
          <a:lstStyle/>
          <a:p>
            <a:pPr>
              <a:defRPr/>
            </a:pPr>
            <a:endParaRPr lang="it-IT"/>
          </a:p>
        </p:txBody>
      </p:sp>
      <p:sp>
        <p:nvSpPr>
          <p:cNvPr id="5" name="CasellaDiTesto 4"/>
          <p:cNvSpPr txBox="1"/>
          <p:nvPr/>
        </p:nvSpPr>
        <p:spPr>
          <a:xfrm>
            <a:off x="467544" y="2132856"/>
            <a:ext cx="8568952" cy="369332"/>
          </a:xfrm>
          <a:prstGeom prst="rect">
            <a:avLst/>
          </a:prstGeom>
          <a:noFill/>
        </p:spPr>
        <p:txBody>
          <a:bodyPr wrap="square" rtlCol="0">
            <a:spAutoFit/>
          </a:bodyPr>
          <a:lstStyle/>
          <a:p>
            <a:r>
              <a:rPr lang="it-IT" dirty="0" smtClean="0">
                <a:hlinkClick r:id="rId2" action="ppaction://hlinkfile"/>
              </a:rPr>
              <a:t>Allegato A</a:t>
            </a:r>
            <a:endParaRPr lang="it-IT" dirty="0"/>
          </a:p>
        </p:txBody>
      </p:sp>
    </p:spTree>
    <p:extLst>
      <p:ext uri="{BB962C8B-B14F-4D97-AF65-F5344CB8AC3E}">
        <p14:creationId xmlns:p14="http://schemas.microsoft.com/office/powerpoint/2010/main" val="4073201147"/>
      </p:ext>
    </p:extLst>
  </p:cSld>
  <p:clrMapOvr>
    <a:masterClrMapping/>
  </p:clrMapOvr>
  <p:transition spd="slow">
    <p:push dir="u"/>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L’analisi del rischio secondo la del 430 2016 dell’ANAC</a:t>
            </a:r>
            <a:endParaRPr lang="it-IT" dirty="0"/>
          </a:p>
        </p:txBody>
      </p:sp>
      <p:sp>
        <p:nvSpPr>
          <p:cNvPr id="3" name="Segnaposto contenuto 2"/>
          <p:cNvSpPr>
            <a:spLocks noGrp="1"/>
          </p:cNvSpPr>
          <p:nvPr>
            <p:ph idx="1"/>
          </p:nvPr>
        </p:nvSpPr>
        <p:spPr/>
        <p:txBody>
          <a:bodyPr/>
          <a:lstStyle/>
          <a:p>
            <a:r>
              <a:rPr lang="it-IT" sz="2000" dirty="0"/>
              <a:t>L’analisi del quadro esemplificativo fornito dalle Linee guida di cui alla delibera ANAC n. 430 del 13 aprile 2016, evidenzia che: </a:t>
            </a:r>
          </a:p>
          <a:p>
            <a:r>
              <a:rPr lang="it-IT" sz="2000" dirty="0"/>
              <a:t>- un numero assai elevato di processi amministrativi scolastici è potenzialmente “a rischio” di corruzione; </a:t>
            </a:r>
          </a:p>
          <a:p>
            <a:r>
              <a:rPr lang="it-IT" sz="2000" dirty="0"/>
              <a:t>- non sono contemplati e coinvolti solo processi strettamente gestionali o amministrativi ma anche processi didattico-pedagogici, nella loro rilevanza di atti amministrativi, quali quelli connessi alla valutazione degli studenti; </a:t>
            </a:r>
          </a:p>
          <a:p>
            <a:r>
              <a:rPr lang="it-IT" sz="2000" dirty="0"/>
              <a:t>- non è solo il Dirigente scolastico il soggetto protagonista di eventi potenzialmente rischiosi ma anche il personale amministrativo e gli stessi docenti; </a:t>
            </a:r>
          </a:p>
          <a:p>
            <a:r>
              <a:rPr lang="it-IT" sz="2000" dirty="0"/>
              <a:t>- gran parte delle misure di prevenzione indicate sono connesse alla “trasparenza”, a confermare il principio per cui la trasparenza è il più efficace antidoto alla corruzione. </a:t>
            </a:r>
          </a:p>
          <a:p>
            <a:endParaRPr lang="it-IT" sz="2000" dirty="0"/>
          </a:p>
        </p:txBody>
      </p:sp>
      <p:sp>
        <p:nvSpPr>
          <p:cNvPr id="4" name="Segnaposto piè di pagina 3"/>
          <p:cNvSpPr>
            <a:spLocks noGrp="1"/>
          </p:cNvSpPr>
          <p:nvPr>
            <p:ph type="ftr" sz="quarter" idx="11"/>
          </p:nvPr>
        </p:nvSpPr>
        <p:spPr/>
        <p:txBody>
          <a:bodyPr/>
          <a:lstStyle/>
          <a:p>
            <a:pPr>
              <a:defRPr/>
            </a:pPr>
            <a:endParaRPr lang="it-IT"/>
          </a:p>
        </p:txBody>
      </p:sp>
    </p:spTree>
    <p:extLst>
      <p:ext uri="{BB962C8B-B14F-4D97-AF65-F5344CB8AC3E}">
        <p14:creationId xmlns:p14="http://schemas.microsoft.com/office/powerpoint/2010/main" val="949218090"/>
      </p:ext>
    </p:extLst>
  </p:cSld>
  <p:clrMapOvr>
    <a:masterClrMapping/>
  </p:clrMapOvr>
  <p:transition spd="slow">
    <p:push dir="u"/>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Dov’è il rischio</a:t>
            </a:r>
            <a:endParaRPr lang="it-IT" dirty="0"/>
          </a:p>
        </p:txBody>
      </p:sp>
      <p:sp>
        <p:nvSpPr>
          <p:cNvPr id="3" name="Segnaposto contenuto 2"/>
          <p:cNvSpPr>
            <a:spLocks noGrp="1"/>
          </p:cNvSpPr>
          <p:nvPr>
            <p:ph idx="1"/>
          </p:nvPr>
        </p:nvSpPr>
        <p:spPr/>
        <p:txBody>
          <a:bodyPr/>
          <a:lstStyle/>
          <a:p>
            <a:r>
              <a:rPr lang="it-IT" dirty="0"/>
              <a:t>Nella relazione del Responsabile della Prevenzione del MIUR per l’anno 2013, veniva “evidenziato che le attività e i processi posti in essere dalle istituzioni scolastiche sono particolarmente esposti a rischi di corruzione, specialmente in taluni ambiti quali la gestione delle supplenze e degli altri incarichi e le acquisizioni di beni e servizi”. </a:t>
            </a:r>
          </a:p>
        </p:txBody>
      </p:sp>
      <p:sp>
        <p:nvSpPr>
          <p:cNvPr id="4" name="Segnaposto piè di pagina 3"/>
          <p:cNvSpPr>
            <a:spLocks noGrp="1"/>
          </p:cNvSpPr>
          <p:nvPr>
            <p:ph type="ftr" sz="quarter" idx="11"/>
          </p:nvPr>
        </p:nvSpPr>
        <p:spPr/>
        <p:txBody>
          <a:bodyPr/>
          <a:lstStyle/>
          <a:p>
            <a:pPr>
              <a:defRPr/>
            </a:pPr>
            <a:endParaRPr lang="it-IT"/>
          </a:p>
        </p:txBody>
      </p:sp>
    </p:spTree>
    <p:extLst>
      <p:ext uri="{BB962C8B-B14F-4D97-AF65-F5344CB8AC3E}">
        <p14:creationId xmlns:p14="http://schemas.microsoft.com/office/powerpoint/2010/main" val="3224020698"/>
      </p:ext>
    </p:extLst>
  </p:cSld>
  <p:clrMapOvr>
    <a:masterClrMapping/>
  </p:clrMapOvr>
  <p:transition spd="slow">
    <p:push dir="u"/>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ruoli</a:t>
            </a:r>
            <a:endParaRPr lang="it-IT" dirty="0"/>
          </a:p>
        </p:txBody>
      </p:sp>
      <p:sp>
        <p:nvSpPr>
          <p:cNvPr id="3" name="Segnaposto contenuto 2"/>
          <p:cNvSpPr>
            <a:spLocks noGrp="1"/>
          </p:cNvSpPr>
          <p:nvPr>
            <p:ph idx="1"/>
          </p:nvPr>
        </p:nvSpPr>
        <p:spPr/>
        <p:txBody>
          <a:bodyPr/>
          <a:lstStyle/>
          <a:p>
            <a:r>
              <a:rPr lang="it-IT" sz="2000" dirty="0"/>
              <a:t>Direttore dell’USR: Il RPC coordina e monitora le attività di prevenzione della corruzione e assume le correlate responsabilità attribuite dalla normativa per l’ambito territoriale di competenza; pertanto, ciascun Direttore o Coordinatore regionale svolge le funzioni di RPC per tutte le istituzioni scolastiche statali che rientrano nella sfera di competenza. I referenti del RPC, ovvero i dirigenti di ambito territoriale, verificano e sollecitano l’attuazione degli indirizzi da questi formulati nel Piano, mentre i dirigenti delle singole istituzioni scolastiche sono i soggetti cui compete </a:t>
            </a:r>
            <a:r>
              <a:rPr lang="it-IT" sz="2000" u="sng" dirty="0"/>
              <a:t>l’attuazione delle misure individuate nel Piano</a:t>
            </a:r>
            <a:r>
              <a:rPr lang="it-IT" sz="2000" dirty="0"/>
              <a:t>. Le misure, infatti, come indicato nell’Aggiornamento 2015, si sostanziano in interventi di tipo organizzativo e di gestione delle ordinarie attività amministrative da attuare laddove il rischio corruttivo è più elevato. Esse, pertanto, rientrano a pieno titolo tra le attività che competono ai dirigenti scolastici</a:t>
            </a:r>
          </a:p>
        </p:txBody>
      </p:sp>
      <p:sp>
        <p:nvSpPr>
          <p:cNvPr id="4" name="Segnaposto piè di pagina 3"/>
          <p:cNvSpPr>
            <a:spLocks noGrp="1"/>
          </p:cNvSpPr>
          <p:nvPr>
            <p:ph type="ftr" sz="quarter" idx="11"/>
          </p:nvPr>
        </p:nvSpPr>
        <p:spPr/>
        <p:txBody>
          <a:bodyPr/>
          <a:lstStyle/>
          <a:p>
            <a:pPr>
              <a:defRPr/>
            </a:pPr>
            <a:endParaRPr lang="it-IT"/>
          </a:p>
        </p:txBody>
      </p:sp>
    </p:spTree>
    <p:extLst>
      <p:ext uri="{BB962C8B-B14F-4D97-AF65-F5344CB8AC3E}">
        <p14:creationId xmlns:p14="http://schemas.microsoft.com/office/powerpoint/2010/main" val="3147104318"/>
      </p:ext>
    </p:extLst>
  </p:cSld>
  <p:clrMapOvr>
    <a:masterClrMapping/>
  </p:clrMapOvr>
  <p:transition spd="slow">
    <p:push dir="u"/>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 ruoli</a:t>
            </a:r>
          </a:p>
        </p:txBody>
      </p:sp>
      <p:sp>
        <p:nvSpPr>
          <p:cNvPr id="3" name="Segnaposto contenuto 2"/>
          <p:cNvSpPr>
            <a:spLocks noGrp="1"/>
          </p:cNvSpPr>
          <p:nvPr>
            <p:ph idx="1"/>
          </p:nvPr>
        </p:nvSpPr>
        <p:spPr/>
        <p:txBody>
          <a:bodyPr/>
          <a:lstStyle/>
          <a:p>
            <a:r>
              <a:rPr lang="it-IT" sz="2800" dirty="0"/>
              <a:t>l’Autorità ritiene di individuare il dirigente scolastico quale Responsabile della trasparenza di ogni istituzione </a:t>
            </a:r>
            <a:r>
              <a:rPr lang="it-IT" sz="2800" dirty="0" smtClean="0"/>
              <a:t>scolastica</a:t>
            </a:r>
          </a:p>
          <a:p>
            <a:r>
              <a:rPr lang="it-IT" sz="2800" dirty="0" smtClean="0"/>
              <a:t> i dirigenti </a:t>
            </a:r>
            <a:r>
              <a:rPr lang="it-IT" sz="2800" dirty="0"/>
              <a:t>delle singole istituzioni scolastiche sono i soggetti cui compete l’attuazione delle misure individuate nel Piano. Le misure, infatti, come indicato nell’Aggiornamento 2015, si sostanziano in interventi di tipo organizzativo e di gestione delle ordinarie attività amministrative da attuare laddove il rischio corruttivo è più elevato </a:t>
            </a:r>
          </a:p>
        </p:txBody>
      </p:sp>
      <p:sp>
        <p:nvSpPr>
          <p:cNvPr id="4" name="Segnaposto piè di pagina 3"/>
          <p:cNvSpPr>
            <a:spLocks noGrp="1"/>
          </p:cNvSpPr>
          <p:nvPr>
            <p:ph type="ftr" sz="quarter" idx="11"/>
          </p:nvPr>
        </p:nvSpPr>
        <p:spPr/>
        <p:txBody>
          <a:bodyPr/>
          <a:lstStyle/>
          <a:p>
            <a:pPr>
              <a:defRPr/>
            </a:pPr>
            <a:endParaRPr lang="it-IT"/>
          </a:p>
        </p:txBody>
      </p:sp>
    </p:spTree>
    <p:extLst>
      <p:ext uri="{BB962C8B-B14F-4D97-AF65-F5344CB8AC3E}">
        <p14:creationId xmlns:p14="http://schemas.microsoft.com/office/powerpoint/2010/main" val="2728631342"/>
      </p:ext>
    </p:extLst>
  </p:cSld>
  <p:clrMapOvr>
    <a:masterClrMapping/>
  </p:clrMapOvr>
  <p:transition spd="slow">
    <p:push dir="u"/>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Ds responsabile della trasparenza</a:t>
            </a:r>
            <a:endParaRPr lang="it-IT" dirty="0"/>
          </a:p>
        </p:txBody>
      </p:sp>
      <p:sp>
        <p:nvSpPr>
          <p:cNvPr id="3" name="Segnaposto contenuto 2"/>
          <p:cNvSpPr>
            <a:spLocks noGrp="1"/>
          </p:cNvSpPr>
          <p:nvPr>
            <p:ph idx="1"/>
          </p:nvPr>
        </p:nvSpPr>
        <p:spPr/>
        <p:txBody>
          <a:bodyPr/>
          <a:lstStyle/>
          <a:p>
            <a:r>
              <a:rPr lang="it-IT" dirty="0"/>
              <a:t>Il Responsabile della trasparenza, ai sensi dell’art. 5, co. 2, del d.lgs. n. 33/2013, si pronuncia in ordine alla richiesta di accesso civico e ne controlla e assicura la regolare attuazione. Nel caso in cui il RT non ottemperi alla richiesta, il titolare del potere sostitutivo di cui all’art. 5, co. 4, è individuato nel </a:t>
            </a:r>
            <a:r>
              <a:rPr lang="it-IT" u="sng" dirty="0"/>
              <a:t>dirigente dell’ambito territoriale</a:t>
            </a:r>
          </a:p>
        </p:txBody>
      </p:sp>
      <p:sp>
        <p:nvSpPr>
          <p:cNvPr id="4" name="Segnaposto piè di pagina 3"/>
          <p:cNvSpPr>
            <a:spLocks noGrp="1"/>
          </p:cNvSpPr>
          <p:nvPr>
            <p:ph type="ftr" sz="quarter" idx="11"/>
          </p:nvPr>
        </p:nvSpPr>
        <p:spPr/>
        <p:txBody>
          <a:bodyPr/>
          <a:lstStyle/>
          <a:p>
            <a:pPr>
              <a:defRPr/>
            </a:pPr>
            <a:endParaRPr lang="it-IT"/>
          </a:p>
        </p:txBody>
      </p:sp>
    </p:spTree>
    <p:extLst>
      <p:ext uri="{BB962C8B-B14F-4D97-AF65-F5344CB8AC3E}">
        <p14:creationId xmlns:p14="http://schemas.microsoft.com/office/powerpoint/2010/main" val="4198335025"/>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251520" y="274638"/>
            <a:ext cx="8784976" cy="1143000"/>
          </a:xfrm>
        </p:spPr>
        <p:txBody>
          <a:bodyPr/>
          <a:lstStyle/>
          <a:p>
            <a:r>
              <a:rPr lang="it-IT" sz="2800" i="1" dirty="0" smtClean="0"/>
              <a:t>d.lgs. 150/2009</a:t>
            </a:r>
            <a:br>
              <a:rPr lang="it-IT" sz="2800" i="1" dirty="0" smtClean="0"/>
            </a:br>
            <a:r>
              <a:rPr lang="it-IT" sz="2800" i="1" dirty="0" smtClean="0"/>
              <a:t>CAPO </a:t>
            </a:r>
            <a:r>
              <a:rPr lang="it-IT" sz="2800" i="1" dirty="0"/>
              <a:t>III </a:t>
            </a:r>
            <a:r>
              <a:rPr lang="it-IT" sz="2800" dirty="0"/>
              <a:t/>
            </a:r>
            <a:br>
              <a:rPr lang="it-IT" sz="2800" dirty="0"/>
            </a:br>
            <a:r>
              <a:rPr lang="it-IT" sz="2800" dirty="0"/>
              <a:t>Trasparenza e rendicontazione della performance </a:t>
            </a:r>
            <a:br>
              <a:rPr lang="it-IT" sz="2800" dirty="0"/>
            </a:br>
            <a:endParaRPr lang="it-IT" sz="2800" dirty="0"/>
          </a:p>
        </p:txBody>
      </p:sp>
      <p:sp>
        <p:nvSpPr>
          <p:cNvPr id="4" name="Segnaposto contenuto 3"/>
          <p:cNvSpPr>
            <a:spLocks noGrp="1"/>
          </p:cNvSpPr>
          <p:nvPr>
            <p:ph idx="1"/>
          </p:nvPr>
        </p:nvSpPr>
        <p:spPr>
          <a:xfrm>
            <a:off x="457200" y="1600200"/>
            <a:ext cx="8229600" cy="3196951"/>
          </a:xfrm>
          <a:solidFill>
            <a:schemeClr val="tx2">
              <a:lumMod val="20000"/>
              <a:lumOff val="80000"/>
            </a:schemeClr>
          </a:solidFill>
        </p:spPr>
        <p:txBody>
          <a:bodyPr/>
          <a:lstStyle/>
          <a:p>
            <a:pPr marL="0" indent="0">
              <a:buNone/>
            </a:pPr>
            <a:r>
              <a:rPr lang="it-IT" sz="1800" dirty="0"/>
              <a:t> </a:t>
            </a:r>
            <a:r>
              <a:rPr lang="it-IT" sz="1800" dirty="0" smtClean="0"/>
              <a:t>      Art</a:t>
            </a:r>
            <a:r>
              <a:rPr lang="it-IT" sz="1800" dirty="0"/>
              <a:t>. 11. </a:t>
            </a:r>
          </a:p>
          <a:p>
            <a:r>
              <a:rPr lang="it-IT" sz="1800" i="1" dirty="0"/>
              <a:t>Trasparenza </a:t>
            </a:r>
            <a:endParaRPr lang="it-IT" sz="1800" dirty="0"/>
          </a:p>
          <a:p>
            <a:r>
              <a:rPr lang="it-IT" sz="1800" dirty="0"/>
              <a:t>1. La trasparenza </a:t>
            </a:r>
            <a:r>
              <a:rPr lang="it-IT" sz="1800" dirty="0" err="1"/>
              <a:t>e'</a:t>
            </a:r>
            <a:r>
              <a:rPr lang="it-IT" sz="1800" dirty="0"/>
              <a:t> intesa come accessibilità totale, anche attraverso lo strumento della pubblicazione sui siti istituzionali delle amministrazioni pubbliche, delle informazioni concernenti ogni aspetto dell'organizzazione, degli indicatori relativi agli andamenti gestionali e all'utilizzo delle risorse per il perseguimento delle funzioni istituzionali, dei risultati dell'attività di misurazione e valutazione svolta dagli organi competenti, allo scopo di favorire forme diffuse di controllo del rispetto dei principi di buon andamento e imparzialità. Essa costituisce livello essenziale delle prestazioni erogate dalle amministrazioni pubbliche ai sensi dell'articolo 117, secondo comma, lettera </a:t>
            </a:r>
            <a:r>
              <a:rPr lang="it-IT" sz="1800" i="1" dirty="0"/>
              <a:t>m)</a:t>
            </a:r>
            <a:r>
              <a:rPr lang="it-IT" sz="1800" dirty="0"/>
              <a:t>, della Costituzione.</a:t>
            </a:r>
          </a:p>
          <a:p>
            <a:endParaRPr lang="it-IT" sz="1800" dirty="0"/>
          </a:p>
        </p:txBody>
      </p:sp>
      <p:sp>
        <p:nvSpPr>
          <p:cNvPr id="2" name="Segnaposto piè di pagina 1"/>
          <p:cNvSpPr>
            <a:spLocks noGrp="1"/>
          </p:cNvSpPr>
          <p:nvPr>
            <p:ph type="ftr" sz="quarter" idx="11"/>
          </p:nvPr>
        </p:nvSpPr>
        <p:spPr/>
        <p:txBody>
          <a:bodyPr/>
          <a:lstStyle/>
          <a:p>
            <a:pPr>
              <a:defRPr/>
            </a:pPr>
            <a:endParaRPr lang="it-IT"/>
          </a:p>
        </p:txBody>
      </p:sp>
    </p:spTree>
    <p:extLst>
      <p:ext uri="{BB962C8B-B14F-4D97-AF65-F5344CB8AC3E}">
        <p14:creationId xmlns:p14="http://schemas.microsoft.com/office/powerpoint/2010/main" val="293237004"/>
      </p:ext>
    </p:extLst>
  </p:cSld>
  <p:clrMapOvr>
    <a:masterClrMapping/>
  </p:clrMapOvr>
  <p:transition spd="slow">
    <p:push dir="u"/>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stretch>
            <a:fillRect/>
          </a:stretch>
        </p:blipFill>
        <p:spPr>
          <a:xfrm>
            <a:off x="17967" y="6858"/>
            <a:ext cx="9144000" cy="530710"/>
          </a:xfrm>
          <a:prstGeom prst="rect">
            <a:avLst/>
          </a:prstGeom>
        </p:spPr>
      </p:pic>
      <p:pic>
        <p:nvPicPr>
          <p:cNvPr id="6" name="Immagine 5"/>
          <p:cNvPicPr>
            <a:picLocks noChangeAspect="1"/>
          </p:cNvPicPr>
          <p:nvPr/>
        </p:nvPicPr>
        <p:blipFill>
          <a:blip r:embed="rId3"/>
          <a:stretch>
            <a:fillRect/>
          </a:stretch>
        </p:blipFill>
        <p:spPr>
          <a:xfrm>
            <a:off x="17967" y="545986"/>
            <a:ext cx="9144000" cy="1607259"/>
          </a:xfrm>
          <a:prstGeom prst="rect">
            <a:avLst/>
          </a:prstGeom>
        </p:spPr>
      </p:pic>
      <p:sp>
        <p:nvSpPr>
          <p:cNvPr id="7" name="CasellaDiTesto 6"/>
          <p:cNvSpPr txBox="1"/>
          <p:nvPr/>
        </p:nvSpPr>
        <p:spPr>
          <a:xfrm>
            <a:off x="-30537" y="3138691"/>
            <a:ext cx="4330824" cy="646331"/>
          </a:xfrm>
          <a:prstGeom prst="rect">
            <a:avLst/>
          </a:prstGeom>
          <a:solidFill>
            <a:schemeClr val="accent3"/>
          </a:solidFill>
        </p:spPr>
        <p:txBody>
          <a:bodyPr wrap="square" rtlCol="0">
            <a:spAutoFit/>
          </a:bodyPr>
          <a:lstStyle/>
          <a:p>
            <a:r>
              <a:rPr lang="it-IT" b="1" dirty="0" smtClean="0"/>
              <a:t>Trasparenza nell’elaborazione del PTOF</a:t>
            </a:r>
            <a:endParaRPr lang="it-IT" b="1" dirty="0"/>
          </a:p>
        </p:txBody>
      </p:sp>
      <p:sp>
        <p:nvSpPr>
          <p:cNvPr id="8" name="CasellaDiTesto 7"/>
          <p:cNvSpPr txBox="1"/>
          <p:nvPr/>
        </p:nvSpPr>
        <p:spPr>
          <a:xfrm>
            <a:off x="-7109" y="5445224"/>
            <a:ext cx="4283968" cy="646331"/>
          </a:xfrm>
          <a:prstGeom prst="rect">
            <a:avLst/>
          </a:prstGeom>
          <a:solidFill>
            <a:schemeClr val="accent2">
              <a:lumMod val="20000"/>
              <a:lumOff val="80000"/>
            </a:schemeClr>
          </a:solidFill>
        </p:spPr>
        <p:txBody>
          <a:bodyPr wrap="square" rtlCol="0">
            <a:spAutoFit/>
          </a:bodyPr>
          <a:lstStyle/>
          <a:p>
            <a:r>
              <a:rPr lang="it-IT" b="1" dirty="0" smtClean="0"/>
              <a:t>Trasparenza nell’elaborazione del Programma annuale</a:t>
            </a:r>
            <a:endParaRPr lang="it-IT" b="1" dirty="0"/>
          </a:p>
        </p:txBody>
      </p:sp>
      <p:sp>
        <p:nvSpPr>
          <p:cNvPr id="9" name="CasellaDiTesto 8"/>
          <p:cNvSpPr txBox="1"/>
          <p:nvPr/>
        </p:nvSpPr>
        <p:spPr>
          <a:xfrm>
            <a:off x="5292080" y="2400027"/>
            <a:ext cx="3744416" cy="923330"/>
          </a:xfrm>
          <a:prstGeom prst="rect">
            <a:avLst/>
          </a:prstGeom>
          <a:noFill/>
        </p:spPr>
        <p:txBody>
          <a:bodyPr wrap="square" rtlCol="0">
            <a:spAutoFit/>
          </a:bodyPr>
          <a:lstStyle/>
          <a:p>
            <a:r>
              <a:rPr lang="it-IT" dirty="0" smtClean="0"/>
              <a:t>Atto di indirizzo dirigenziale redatto secondo i principi della </a:t>
            </a:r>
            <a:r>
              <a:rPr lang="it-IT" dirty="0" err="1" smtClean="0"/>
              <a:t>della</a:t>
            </a:r>
            <a:r>
              <a:rPr lang="it-IT" dirty="0" smtClean="0"/>
              <a:t> l. 241/1990</a:t>
            </a:r>
          </a:p>
        </p:txBody>
      </p:sp>
      <p:sp>
        <p:nvSpPr>
          <p:cNvPr id="10" name="CasellaDiTesto 9"/>
          <p:cNvSpPr txBox="1"/>
          <p:nvPr/>
        </p:nvSpPr>
        <p:spPr>
          <a:xfrm>
            <a:off x="5292080" y="3323357"/>
            <a:ext cx="3744416" cy="923330"/>
          </a:xfrm>
          <a:prstGeom prst="rect">
            <a:avLst/>
          </a:prstGeom>
          <a:noFill/>
        </p:spPr>
        <p:txBody>
          <a:bodyPr wrap="square" rtlCol="0">
            <a:spAutoFit/>
          </a:bodyPr>
          <a:lstStyle/>
          <a:p>
            <a:r>
              <a:rPr lang="it-IT" dirty="0"/>
              <a:t>Procedimenti deliberativi redatti secondo le indicazioni della l. 241/1990</a:t>
            </a:r>
          </a:p>
        </p:txBody>
      </p:sp>
      <p:sp>
        <p:nvSpPr>
          <p:cNvPr id="11" name="CasellaDiTesto 10"/>
          <p:cNvSpPr txBox="1"/>
          <p:nvPr/>
        </p:nvSpPr>
        <p:spPr>
          <a:xfrm>
            <a:off x="5292080" y="5253006"/>
            <a:ext cx="3600400" cy="1200329"/>
          </a:xfrm>
          <a:prstGeom prst="rect">
            <a:avLst/>
          </a:prstGeom>
          <a:noFill/>
        </p:spPr>
        <p:txBody>
          <a:bodyPr wrap="square" rtlCol="0">
            <a:spAutoFit/>
          </a:bodyPr>
          <a:lstStyle/>
          <a:p>
            <a:r>
              <a:rPr lang="it-IT" dirty="0" smtClean="0"/>
              <a:t>Connessione logico giuridica amministrativa tra i documenti di pianificazione didattica e la programmazione finanziaria</a:t>
            </a:r>
            <a:endParaRPr lang="it-IT" dirty="0"/>
          </a:p>
        </p:txBody>
      </p:sp>
      <p:sp>
        <p:nvSpPr>
          <p:cNvPr id="12" name="CasellaDiTesto 11"/>
          <p:cNvSpPr txBox="1"/>
          <p:nvPr/>
        </p:nvSpPr>
        <p:spPr>
          <a:xfrm>
            <a:off x="5292080" y="4426681"/>
            <a:ext cx="3744416" cy="646331"/>
          </a:xfrm>
          <a:prstGeom prst="rect">
            <a:avLst/>
          </a:prstGeom>
          <a:noFill/>
        </p:spPr>
        <p:txBody>
          <a:bodyPr wrap="square" rtlCol="0">
            <a:spAutoFit/>
          </a:bodyPr>
          <a:lstStyle/>
          <a:p>
            <a:r>
              <a:rPr lang="it-IT" dirty="0" smtClean="0"/>
              <a:t>Connessione logica tra il RAV, il PDM e il PTOF</a:t>
            </a:r>
            <a:endParaRPr lang="it-IT" dirty="0"/>
          </a:p>
        </p:txBody>
      </p:sp>
      <p:cxnSp>
        <p:nvCxnSpPr>
          <p:cNvPr id="14" name="Connettore 7 13"/>
          <p:cNvCxnSpPr>
            <a:stCxn id="7" idx="3"/>
          </p:cNvCxnSpPr>
          <p:nvPr/>
        </p:nvCxnSpPr>
        <p:spPr>
          <a:xfrm flipV="1">
            <a:off x="4300287" y="2708920"/>
            <a:ext cx="991793" cy="752937"/>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nettore 7 15"/>
          <p:cNvCxnSpPr>
            <a:stCxn id="7" idx="3"/>
            <a:endCxn id="10" idx="1"/>
          </p:cNvCxnSpPr>
          <p:nvPr/>
        </p:nvCxnSpPr>
        <p:spPr>
          <a:xfrm>
            <a:off x="4300287" y="3461857"/>
            <a:ext cx="991793" cy="323165"/>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ttore 7 17"/>
          <p:cNvCxnSpPr>
            <a:stCxn id="7" idx="3"/>
            <a:endCxn id="12" idx="1"/>
          </p:cNvCxnSpPr>
          <p:nvPr/>
        </p:nvCxnSpPr>
        <p:spPr>
          <a:xfrm>
            <a:off x="4300287" y="3461857"/>
            <a:ext cx="991793" cy="1287990"/>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nettore 7 19"/>
          <p:cNvCxnSpPr>
            <a:stCxn id="8" idx="3"/>
          </p:cNvCxnSpPr>
          <p:nvPr/>
        </p:nvCxnSpPr>
        <p:spPr>
          <a:xfrm flipV="1">
            <a:off x="4276859" y="5445224"/>
            <a:ext cx="1015221" cy="323166"/>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559615"/>
      </p:ext>
    </p:extLst>
  </p:cSld>
  <p:clrMapOvr>
    <a:masterClrMapping/>
  </p:clrMapOvr>
  <p:transition spd="slow">
    <p:push dir="u"/>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stretch>
            <a:fillRect/>
          </a:stretch>
        </p:blipFill>
        <p:spPr>
          <a:xfrm>
            <a:off x="17967" y="6858"/>
            <a:ext cx="9144000" cy="530710"/>
          </a:xfrm>
          <a:prstGeom prst="rect">
            <a:avLst/>
          </a:prstGeom>
        </p:spPr>
      </p:pic>
      <p:pic>
        <p:nvPicPr>
          <p:cNvPr id="6" name="Immagine 5"/>
          <p:cNvPicPr>
            <a:picLocks noChangeAspect="1"/>
          </p:cNvPicPr>
          <p:nvPr/>
        </p:nvPicPr>
        <p:blipFill>
          <a:blip r:embed="rId3"/>
          <a:stretch>
            <a:fillRect/>
          </a:stretch>
        </p:blipFill>
        <p:spPr>
          <a:xfrm>
            <a:off x="25741" y="537568"/>
            <a:ext cx="9082388" cy="3867894"/>
          </a:xfrm>
          <a:prstGeom prst="rect">
            <a:avLst/>
          </a:prstGeom>
        </p:spPr>
      </p:pic>
      <p:sp>
        <p:nvSpPr>
          <p:cNvPr id="8" name="CasellaDiTesto 7"/>
          <p:cNvSpPr txBox="1"/>
          <p:nvPr/>
        </p:nvSpPr>
        <p:spPr>
          <a:xfrm>
            <a:off x="179512" y="908720"/>
            <a:ext cx="288032" cy="461665"/>
          </a:xfrm>
          <a:prstGeom prst="rect">
            <a:avLst/>
          </a:prstGeom>
          <a:noFill/>
        </p:spPr>
        <p:txBody>
          <a:bodyPr wrap="square" rtlCol="0">
            <a:spAutoFit/>
          </a:bodyPr>
          <a:lstStyle/>
          <a:p>
            <a:r>
              <a:rPr lang="it-IT" sz="2400" dirty="0" smtClean="0">
                <a:solidFill>
                  <a:srgbClr val="FF0000"/>
                </a:solidFill>
              </a:rPr>
              <a:t>?</a:t>
            </a:r>
            <a:endParaRPr lang="it-IT" sz="2400" dirty="0">
              <a:solidFill>
                <a:srgbClr val="FF0000"/>
              </a:solidFill>
            </a:endParaRPr>
          </a:p>
        </p:txBody>
      </p:sp>
      <p:sp>
        <p:nvSpPr>
          <p:cNvPr id="9" name="Fumetto 2 8"/>
          <p:cNvSpPr/>
          <p:nvPr/>
        </p:nvSpPr>
        <p:spPr>
          <a:xfrm>
            <a:off x="1619672" y="4936172"/>
            <a:ext cx="3672408" cy="1085116"/>
          </a:xfrm>
          <a:prstGeom prst="wedgeRoundRectCallout">
            <a:avLst>
              <a:gd name="adj1" fmla="val -62814"/>
              <a:gd name="adj2" fmla="val -10015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E’ un atto datoriale che ha bisogno di motivazione solo in presenza di dissenso con criteri e proposte degli oo.cc. </a:t>
            </a:r>
            <a:endParaRPr lang="it-IT" dirty="0"/>
          </a:p>
        </p:txBody>
      </p:sp>
      <p:sp>
        <p:nvSpPr>
          <p:cNvPr id="10" name="CasellaDiTesto 9"/>
          <p:cNvSpPr txBox="1"/>
          <p:nvPr/>
        </p:nvSpPr>
        <p:spPr>
          <a:xfrm>
            <a:off x="179512" y="3861048"/>
            <a:ext cx="288032" cy="461665"/>
          </a:xfrm>
          <a:prstGeom prst="rect">
            <a:avLst/>
          </a:prstGeom>
          <a:noFill/>
        </p:spPr>
        <p:txBody>
          <a:bodyPr wrap="square" rtlCol="0">
            <a:spAutoFit/>
          </a:bodyPr>
          <a:lstStyle/>
          <a:p>
            <a:r>
              <a:rPr lang="it-IT" sz="2400" dirty="0" smtClean="0">
                <a:solidFill>
                  <a:srgbClr val="FF0000"/>
                </a:solidFill>
              </a:rPr>
              <a:t>?</a:t>
            </a:r>
            <a:endParaRPr lang="it-IT" sz="2400" dirty="0">
              <a:solidFill>
                <a:srgbClr val="FF0000"/>
              </a:solidFill>
            </a:endParaRPr>
          </a:p>
        </p:txBody>
      </p:sp>
      <p:pic>
        <p:nvPicPr>
          <p:cNvPr id="7" name="Picture 84" descr="89x3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2010464"/>
            <a:ext cx="1017588" cy="4000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4" descr="89x3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276622" y="3212976"/>
            <a:ext cx="1017588" cy="400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508090"/>
      </p:ext>
    </p:extLst>
  </p:cSld>
  <p:clrMapOvr>
    <a:masterClrMapping/>
  </p:clrMapOvr>
  <p:transition spd="slow">
    <p:push dir="u"/>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a:stretch>
            <a:fillRect/>
          </a:stretch>
        </p:blipFill>
        <p:spPr>
          <a:xfrm>
            <a:off x="0" y="844312"/>
            <a:ext cx="9026476" cy="4701752"/>
          </a:xfrm>
          <a:prstGeom prst="rect">
            <a:avLst/>
          </a:prstGeom>
        </p:spPr>
      </p:pic>
      <p:pic>
        <p:nvPicPr>
          <p:cNvPr id="7" name="Immagine 6"/>
          <p:cNvPicPr>
            <a:picLocks noChangeAspect="1"/>
          </p:cNvPicPr>
          <p:nvPr/>
        </p:nvPicPr>
        <p:blipFill>
          <a:blip r:embed="rId3"/>
          <a:stretch>
            <a:fillRect/>
          </a:stretch>
        </p:blipFill>
        <p:spPr>
          <a:xfrm>
            <a:off x="0" y="-10719"/>
            <a:ext cx="9026476" cy="523888"/>
          </a:xfrm>
          <a:prstGeom prst="rect">
            <a:avLst/>
          </a:prstGeom>
        </p:spPr>
      </p:pic>
      <p:sp>
        <p:nvSpPr>
          <p:cNvPr id="8" name="CasellaDiTesto 7"/>
          <p:cNvSpPr txBox="1"/>
          <p:nvPr/>
        </p:nvSpPr>
        <p:spPr>
          <a:xfrm>
            <a:off x="179512" y="705914"/>
            <a:ext cx="288032" cy="461665"/>
          </a:xfrm>
          <a:prstGeom prst="rect">
            <a:avLst/>
          </a:prstGeom>
          <a:noFill/>
        </p:spPr>
        <p:txBody>
          <a:bodyPr wrap="square" rtlCol="0">
            <a:spAutoFit/>
          </a:bodyPr>
          <a:lstStyle/>
          <a:p>
            <a:r>
              <a:rPr lang="it-IT" sz="2400" dirty="0" smtClean="0">
                <a:solidFill>
                  <a:srgbClr val="FF0000"/>
                </a:solidFill>
              </a:rPr>
              <a:t>?</a:t>
            </a:r>
            <a:endParaRPr lang="it-IT" sz="2400" dirty="0">
              <a:solidFill>
                <a:srgbClr val="FF0000"/>
              </a:solidFill>
            </a:endParaRPr>
          </a:p>
        </p:txBody>
      </p:sp>
      <p:sp>
        <p:nvSpPr>
          <p:cNvPr id="9" name="CasellaDiTesto 8"/>
          <p:cNvSpPr txBox="1"/>
          <p:nvPr/>
        </p:nvSpPr>
        <p:spPr>
          <a:xfrm>
            <a:off x="179512" y="1844824"/>
            <a:ext cx="288032" cy="461665"/>
          </a:xfrm>
          <a:prstGeom prst="rect">
            <a:avLst/>
          </a:prstGeom>
          <a:noFill/>
        </p:spPr>
        <p:txBody>
          <a:bodyPr wrap="square" rtlCol="0">
            <a:spAutoFit/>
          </a:bodyPr>
          <a:lstStyle/>
          <a:p>
            <a:r>
              <a:rPr lang="it-IT" sz="2400" dirty="0" smtClean="0">
                <a:solidFill>
                  <a:srgbClr val="FF0000"/>
                </a:solidFill>
              </a:rPr>
              <a:t>?</a:t>
            </a:r>
            <a:endParaRPr lang="it-IT" sz="2400" dirty="0">
              <a:solidFill>
                <a:srgbClr val="FF0000"/>
              </a:solidFill>
            </a:endParaRPr>
          </a:p>
        </p:txBody>
      </p:sp>
      <p:sp>
        <p:nvSpPr>
          <p:cNvPr id="10" name="CasellaDiTesto 9"/>
          <p:cNvSpPr txBox="1"/>
          <p:nvPr/>
        </p:nvSpPr>
        <p:spPr>
          <a:xfrm>
            <a:off x="179512" y="2406799"/>
            <a:ext cx="288032" cy="461665"/>
          </a:xfrm>
          <a:prstGeom prst="rect">
            <a:avLst/>
          </a:prstGeom>
          <a:noFill/>
        </p:spPr>
        <p:txBody>
          <a:bodyPr wrap="square" rtlCol="0">
            <a:spAutoFit/>
          </a:bodyPr>
          <a:lstStyle/>
          <a:p>
            <a:r>
              <a:rPr lang="it-IT" sz="2400" dirty="0" smtClean="0">
                <a:solidFill>
                  <a:srgbClr val="FF0000"/>
                </a:solidFill>
              </a:rPr>
              <a:t>?</a:t>
            </a:r>
            <a:endParaRPr lang="it-IT" sz="2400" dirty="0">
              <a:solidFill>
                <a:srgbClr val="FF0000"/>
              </a:solidFill>
            </a:endParaRPr>
          </a:p>
        </p:txBody>
      </p:sp>
      <p:pic>
        <p:nvPicPr>
          <p:cNvPr id="11" name="Picture 84" descr="89x3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967554"/>
            <a:ext cx="1017588" cy="4000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4" descr="89x3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955609" y="3429000"/>
            <a:ext cx="1017588" cy="400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281016"/>
      </p:ext>
    </p:extLst>
  </p:cSld>
  <p:clrMapOvr>
    <a:masterClrMapping/>
  </p:clrMapOvr>
  <p:transition spd="slow">
    <p:push dir="u"/>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pPr>
              <a:defRPr/>
            </a:pPr>
            <a:endParaRPr lang="it-IT"/>
          </a:p>
        </p:txBody>
      </p:sp>
      <p:pic>
        <p:nvPicPr>
          <p:cNvPr id="5" name="Immagine 4"/>
          <p:cNvPicPr>
            <a:picLocks noChangeAspect="1"/>
          </p:cNvPicPr>
          <p:nvPr/>
        </p:nvPicPr>
        <p:blipFill>
          <a:blip r:embed="rId2"/>
          <a:stretch>
            <a:fillRect/>
          </a:stretch>
        </p:blipFill>
        <p:spPr>
          <a:xfrm>
            <a:off x="-21361" y="404664"/>
            <a:ext cx="9069198" cy="1924422"/>
          </a:xfrm>
          <a:prstGeom prst="rect">
            <a:avLst/>
          </a:prstGeom>
        </p:spPr>
      </p:pic>
      <p:pic>
        <p:nvPicPr>
          <p:cNvPr id="6" name="Immagine 5"/>
          <p:cNvPicPr>
            <a:picLocks noChangeAspect="1"/>
          </p:cNvPicPr>
          <p:nvPr/>
        </p:nvPicPr>
        <p:blipFill>
          <a:blip r:embed="rId3"/>
          <a:stretch>
            <a:fillRect/>
          </a:stretch>
        </p:blipFill>
        <p:spPr>
          <a:xfrm>
            <a:off x="0" y="-10719"/>
            <a:ext cx="9026476" cy="523888"/>
          </a:xfrm>
          <a:prstGeom prst="rect">
            <a:avLst/>
          </a:prstGeom>
        </p:spPr>
      </p:pic>
      <p:pic>
        <p:nvPicPr>
          <p:cNvPr id="7" name="Picture 84" descr="89x3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966825"/>
            <a:ext cx="1017588" cy="400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8459061"/>
      </p:ext>
    </p:extLst>
  </p:cSld>
  <p:clrMapOvr>
    <a:masterClrMapping/>
  </p:clrMapOvr>
  <p:transition spd="slow">
    <p:push dir="u"/>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stretch>
            <a:fillRect/>
          </a:stretch>
        </p:blipFill>
        <p:spPr>
          <a:xfrm>
            <a:off x="-66624" y="515702"/>
            <a:ext cx="9159723" cy="5119092"/>
          </a:xfrm>
          <a:prstGeom prst="rect">
            <a:avLst/>
          </a:prstGeom>
        </p:spPr>
      </p:pic>
      <p:pic>
        <p:nvPicPr>
          <p:cNvPr id="6" name="Immagine 5"/>
          <p:cNvPicPr>
            <a:picLocks noChangeAspect="1"/>
          </p:cNvPicPr>
          <p:nvPr/>
        </p:nvPicPr>
        <p:blipFill>
          <a:blip r:embed="rId3"/>
          <a:stretch>
            <a:fillRect/>
          </a:stretch>
        </p:blipFill>
        <p:spPr>
          <a:xfrm>
            <a:off x="-1" y="-10720"/>
            <a:ext cx="9093099" cy="527755"/>
          </a:xfrm>
          <a:prstGeom prst="rect">
            <a:avLst/>
          </a:prstGeom>
        </p:spPr>
      </p:pic>
      <p:sp>
        <p:nvSpPr>
          <p:cNvPr id="7" name="CasellaDiTesto 6"/>
          <p:cNvSpPr txBox="1"/>
          <p:nvPr/>
        </p:nvSpPr>
        <p:spPr>
          <a:xfrm>
            <a:off x="107504" y="2348880"/>
            <a:ext cx="720080" cy="523220"/>
          </a:xfrm>
          <a:prstGeom prst="rect">
            <a:avLst/>
          </a:prstGeom>
          <a:noFill/>
        </p:spPr>
        <p:txBody>
          <a:bodyPr wrap="square" rtlCol="0">
            <a:spAutoFit/>
          </a:bodyPr>
          <a:lstStyle/>
          <a:p>
            <a:r>
              <a:rPr lang="it-IT" sz="2800" dirty="0" smtClean="0">
                <a:solidFill>
                  <a:srgbClr val="FF0000"/>
                </a:solidFill>
              </a:rPr>
              <a:t>?</a:t>
            </a:r>
            <a:endParaRPr lang="it-IT" sz="2800" dirty="0">
              <a:solidFill>
                <a:srgbClr val="FF0000"/>
              </a:solidFill>
            </a:endParaRPr>
          </a:p>
        </p:txBody>
      </p:sp>
      <p:sp>
        <p:nvSpPr>
          <p:cNvPr id="8" name="CasellaDiTesto 7"/>
          <p:cNvSpPr txBox="1"/>
          <p:nvPr/>
        </p:nvSpPr>
        <p:spPr>
          <a:xfrm>
            <a:off x="179512" y="5634794"/>
            <a:ext cx="8913586" cy="923330"/>
          </a:xfrm>
          <a:prstGeom prst="rect">
            <a:avLst/>
          </a:prstGeom>
          <a:noFill/>
        </p:spPr>
        <p:txBody>
          <a:bodyPr wrap="square" rtlCol="0">
            <a:spAutoFit/>
          </a:bodyPr>
          <a:lstStyle/>
          <a:p>
            <a:pPr marL="342900" indent="-342900">
              <a:buAutoNum type="alphaLcParenR"/>
            </a:pPr>
            <a:r>
              <a:rPr lang="it-IT" dirty="0" smtClean="0"/>
              <a:t>Il piano di formazione è deliberato dal collegio</a:t>
            </a:r>
          </a:p>
          <a:p>
            <a:pPr marL="342900" indent="-342900">
              <a:buAutoNum type="alphaLcParenR"/>
            </a:pPr>
            <a:r>
              <a:rPr lang="it-IT" dirty="0" smtClean="0"/>
              <a:t>Gli incarichi aggiuntivi sono atti datoriali conseguenti al Piano dell’attività che costituisce oggetto di informativa successiva e base per la ripartizione del MOF</a:t>
            </a:r>
            <a:endParaRPr lang="it-IT" dirty="0"/>
          </a:p>
        </p:txBody>
      </p:sp>
      <p:sp>
        <p:nvSpPr>
          <p:cNvPr id="9" name="CasellaDiTesto 8"/>
          <p:cNvSpPr txBox="1"/>
          <p:nvPr/>
        </p:nvSpPr>
        <p:spPr>
          <a:xfrm>
            <a:off x="107504" y="3398522"/>
            <a:ext cx="720080" cy="523220"/>
          </a:xfrm>
          <a:prstGeom prst="rect">
            <a:avLst/>
          </a:prstGeom>
          <a:noFill/>
        </p:spPr>
        <p:txBody>
          <a:bodyPr wrap="square" rtlCol="0">
            <a:spAutoFit/>
          </a:bodyPr>
          <a:lstStyle/>
          <a:p>
            <a:r>
              <a:rPr lang="it-IT" sz="2800" dirty="0" smtClean="0">
                <a:solidFill>
                  <a:srgbClr val="FF0000"/>
                </a:solidFill>
              </a:rPr>
              <a:t>?</a:t>
            </a:r>
            <a:endParaRPr lang="it-IT" sz="2800" dirty="0">
              <a:solidFill>
                <a:srgbClr val="FF0000"/>
              </a:solidFill>
            </a:endParaRPr>
          </a:p>
        </p:txBody>
      </p:sp>
      <p:sp>
        <p:nvSpPr>
          <p:cNvPr id="10" name="CasellaDiTesto 9"/>
          <p:cNvSpPr txBox="1"/>
          <p:nvPr/>
        </p:nvSpPr>
        <p:spPr>
          <a:xfrm>
            <a:off x="75318" y="4457367"/>
            <a:ext cx="720080" cy="523220"/>
          </a:xfrm>
          <a:prstGeom prst="rect">
            <a:avLst/>
          </a:prstGeom>
          <a:noFill/>
        </p:spPr>
        <p:txBody>
          <a:bodyPr wrap="square" rtlCol="0">
            <a:spAutoFit/>
          </a:bodyPr>
          <a:lstStyle/>
          <a:p>
            <a:r>
              <a:rPr lang="it-IT" sz="2800" dirty="0" smtClean="0">
                <a:solidFill>
                  <a:srgbClr val="FF0000"/>
                </a:solidFill>
              </a:rPr>
              <a:t>?</a:t>
            </a:r>
            <a:endParaRPr lang="it-IT" sz="2800" dirty="0">
              <a:solidFill>
                <a:srgbClr val="FF0000"/>
              </a:solidFill>
            </a:endParaRPr>
          </a:p>
        </p:txBody>
      </p:sp>
      <p:pic>
        <p:nvPicPr>
          <p:cNvPr id="11" name="Picture 84" descr="89x3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051720" y="2675198"/>
            <a:ext cx="1017588" cy="400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5278526"/>
      </p:ext>
    </p:extLst>
  </p:cSld>
  <p:clrMapOvr>
    <a:masterClrMapping/>
  </p:clrMapOvr>
  <p:transition spd="slow">
    <p:push dir="u"/>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a:stretch>
            <a:fillRect/>
          </a:stretch>
        </p:blipFill>
        <p:spPr>
          <a:xfrm>
            <a:off x="50901" y="-10720"/>
            <a:ext cx="9093099" cy="527755"/>
          </a:xfrm>
          <a:prstGeom prst="rect">
            <a:avLst/>
          </a:prstGeom>
        </p:spPr>
      </p:pic>
      <p:sp>
        <p:nvSpPr>
          <p:cNvPr id="7" name="CasellaDiTesto 6"/>
          <p:cNvSpPr txBox="1"/>
          <p:nvPr/>
        </p:nvSpPr>
        <p:spPr>
          <a:xfrm>
            <a:off x="323528" y="2301216"/>
            <a:ext cx="720080" cy="523220"/>
          </a:xfrm>
          <a:prstGeom prst="rect">
            <a:avLst/>
          </a:prstGeom>
          <a:noFill/>
        </p:spPr>
        <p:txBody>
          <a:bodyPr wrap="square" rtlCol="0">
            <a:spAutoFit/>
          </a:bodyPr>
          <a:lstStyle/>
          <a:p>
            <a:r>
              <a:rPr lang="it-IT" sz="2800" dirty="0" smtClean="0">
                <a:solidFill>
                  <a:srgbClr val="FF0000"/>
                </a:solidFill>
              </a:rPr>
              <a:t>?</a:t>
            </a:r>
            <a:endParaRPr lang="it-IT" sz="2800" dirty="0">
              <a:solidFill>
                <a:srgbClr val="FF0000"/>
              </a:solidFill>
            </a:endParaRPr>
          </a:p>
        </p:txBody>
      </p:sp>
      <p:pic>
        <p:nvPicPr>
          <p:cNvPr id="8" name="Immagine 7"/>
          <p:cNvPicPr>
            <a:picLocks noChangeAspect="1"/>
          </p:cNvPicPr>
          <p:nvPr/>
        </p:nvPicPr>
        <p:blipFill>
          <a:blip r:embed="rId3"/>
          <a:stretch>
            <a:fillRect/>
          </a:stretch>
        </p:blipFill>
        <p:spPr>
          <a:xfrm>
            <a:off x="0" y="530653"/>
            <a:ext cx="9057885" cy="3495278"/>
          </a:xfrm>
          <a:prstGeom prst="rect">
            <a:avLst/>
          </a:prstGeom>
        </p:spPr>
      </p:pic>
      <p:sp>
        <p:nvSpPr>
          <p:cNvPr id="10" name="CasellaDiTesto 9"/>
          <p:cNvSpPr txBox="1"/>
          <p:nvPr/>
        </p:nvSpPr>
        <p:spPr>
          <a:xfrm>
            <a:off x="4330666" y="1844824"/>
            <a:ext cx="720080" cy="523220"/>
          </a:xfrm>
          <a:prstGeom prst="rect">
            <a:avLst/>
          </a:prstGeom>
          <a:noFill/>
        </p:spPr>
        <p:txBody>
          <a:bodyPr wrap="square" rtlCol="0">
            <a:spAutoFit/>
          </a:bodyPr>
          <a:lstStyle/>
          <a:p>
            <a:r>
              <a:rPr lang="it-IT" sz="2800" dirty="0" smtClean="0">
                <a:solidFill>
                  <a:srgbClr val="FF0000"/>
                </a:solidFill>
              </a:rPr>
              <a:t>?</a:t>
            </a:r>
            <a:endParaRPr lang="it-IT" sz="2800" dirty="0">
              <a:solidFill>
                <a:srgbClr val="FF0000"/>
              </a:solidFill>
            </a:endParaRPr>
          </a:p>
        </p:txBody>
      </p:sp>
      <p:sp>
        <p:nvSpPr>
          <p:cNvPr id="11" name="CasellaDiTesto 10"/>
          <p:cNvSpPr txBox="1"/>
          <p:nvPr/>
        </p:nvSpPr>
        <p:spPr>
          <a:xfrm>
            <a:off x="6012160" y="723775"/>
            <a:ext cx="720080" cy="523220"/>
          </a:xfrm>
          <a:prstGeom prst="rect">
            <a:avLst/>
          </a:prstGeom>
          <a:noFill/>
        </p:spPr>
        <p:txBody>
          <a:bodyPr wrap="square" rtlCol="0">
            <a:spAutoFit/>
          </a:bodyPr>
          <a:lstStyle/>
          <a:p>
            <a:r>
              <a:rPr lang="it-IT" sz="2800" dirty="0" smtClean="0">
                <a:solidFill>
                  <a:srgbClr val="FF0000"/>
                </a:solidFill>
              </a:rPr>
              <a:t>?</a:t>
            </a:r>
            <a:endParaRPr lang="it-IT" sz="2800" dirty="0">
              <a:solidFill>
                <a:srgbClr val="FF0000"/>
              </a:solidFill>
            </a:endParaRPr>
          </a:p>
        </p:txBody>
      </p:sp>
      <p:sp>
        <p:nvSpPr>
          <p:cNvPr id="12" name="CasellaDiTesto 11"/>
          <p:cNvSpPr txBox="1"/>
          <p:nvPr/>
        </p:nvSpPr>
        <p:spPr>
          <a:xfrm>
            <a:off x="6012160" y="2106434"/>
            <a:ext cx="720080" cy="523220"/>
          </a:xfrm>
          <a:prstGeom prst="rect">
            <a:avLst/>
          </a:prstGeom>
          <a:noFill/>
        </p:spPr>
        <p:txBody>
          <a:bodyPr wrap="square" rtlCol="0">
            <a:spAutoFit/>
          </a:bodyPr>
          <a:lstStyle/>
          <a:p>
            <a:r>
              <a:rPr lang="it-IT" sz="2800" dirty="0" smtClean="0">
                <a:solidFill>
                  <a:srgbClr val="FF0000"/>
                </a:solidFill>
              </a:rPr>
              <a:t>?</a:t>
            </a:r>
            <a:endParaRPr lang="it-IT" sz="2800" dirty="0">
              <a:solidFill>
                <a:srgbClr val="FF0000"/>
              </a:solidFill>
            </a:endParaRPr>
          </a:p>
        </p:txBody>
      </p:sp>
    </p:spTree>
    <p:extLst>
      <p:ext uri="{BB962C8B-B14F-4D97-AF65-F5344CB8AC3E}">
        <p14:creationId xmlns:p14="http://schemas.microsoft.com/office/powerpoint/2010/main" val="2939863363"/>
      </p:ext>
    </p:extLst>
  </p:cSld>
  <p:clrMapOvr>
    <a:masterClrMapping/>
  </p:clrMapOvr>
  <p:transition spd="slow">
    <p:push dir="u"/>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stretch>
            <a:fillRect/>
          </a:stretch>
        </p:blipFill>
        <p:spPr>
          <a:xfrm>
            <a:off x="-878" y="332656"/>
            <a:ext cx="9137119" cy="5781451"/>
          </a:xfrm>
          <a:prstGeom prst="rect">
            <a:avLst/>
          </a:prstGeom>
        </p:spPr>
      </p:pic>
      <p:pic>
        <p:nvPicPr>
          <p:cNvPr id="6" name="Immagine 5"/>
          <p:cNvPicPr>
            <a:picLocks noChangeAspect="1"/>
          </p:cNvPicPr>
          <p:nvPr/>
        </p:nvPicPr>
        <p:blipFill>
          <a:blip r:embed="rId3"/>
          <a:stretch>
            <a:fillRect/>
          </a:stretch>
        </p:blipFill>
        <p:spPr>
          <a:xfrm>
            <a:off x="50901" y="-10720"/>
            <a:ext cx="9093099" cy="527755"/>
          </a:xfrm>
          <a:prstGeom prst="rect">
            <a:avLst/>
          </a:prstGeom>
        </p:spPr>
      </p:pic>
      <p:sp>
        <p:nvSpPr>
          <p:cNvPr id="7" name="CasellaDiTesto 6"/>
          <p:cNvSpPr txBox="1"/>
          <p:nvPr/>
        </p:nvSpPr>
        <p:spPr>
          <a:xfrm>
            <a:off x="8405378" y="3429000"/>
            <a:ext cx="720080" cy="523220"/>
          </a:xfrm>
          <a:prstGeom prst="rect">
            <a:avLst/>
          </a:prstGeom>
          <a:noFill/>
        </p:spPr>
        <p:txBody>
          <a:bodyPr wrap="square" rtlCol="0">
            <a:spAutoFit/>
          </a:bodyPr>
          <a:lstStyle/>
          <a:p>
            <a:r>
              <a:rPr lang="it-IT" sz="2800" dirty="0" smtClean="0">
                <a:solidFill>
                  <a:srgbClr val="FF0000"/>
                </a:solidFill>
              </a:rPr>
              <a:t>?</a:t>
            </a:r>
            <a:endParaRPr lang="it-IT" sz="2800" dirty="0">
              <a:solidFill>
                <a:srgbClr val="FF0000"/>
              </a:solidFill>
            </a:endParaRPr>
          </a:p>
        </p:txBody>
      </p:sp>
      <p:sp>
        <p:nvSpPr>
          <p:cNvPr id="8" name="CasellaDiTesto 7"/>
          <p:cNvSpPr txBox="1"/>
          <p:nvPr/>
        </p:nvSpPr>
        <p:spPr>
          <a:xfrm>
            <a:off x="1331640" y="6237312"/>
            <a:ext cx="5688632" cy="369332"/>
          </a:xfrm>
          <a:prstGeom prst="rect">
            <a:avLst/>
          </a:prstGeom>
          <a:noFill/>
        </p:spPr>
        <p:txBody>
          <a:bodyPr wrap="square" rtlCol="0">
            <a:spAutoFit/>
          </a:bodyPr>
          <a:lstStyle/>
          <a:p>
            <a:r>
              <a:rPr lang="it-IT" dirty="0" smtClean="0"/>
              <a:t>E’ GIA’ TUTTO PREVISTO NEL D.P.R. 122/2009</a:t>
            </a:r>
            <a:endParaRPr lang="it-IT" dirty="0"/>
          </a:p>
        </p:txBody>
      </p:sp>
    </p:spTree>
    <p:extLst>
      <p:ext uri="{BB962C8B-B14F-4D97-AF65-F5344CB8AC3E}">
        <p14:creationId xmlns:p14="http://schemas.microsoft.com/office/powerpoint/2010/main" val="3947007135"/>
      </p:ext>
    </p:extLst>
  </p:cSld>
  <p:clrMapOvr>
    <a:masterClrMapping/>
  </p:clrMapOvr>
  <p:transition spd="slow">
    <p:push dir="u"/>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a:stretch>
            <a:fillRect/>
          </a:stretch>
        </p:blipFill>
        <p:spPr>
          <a:xfrm>
            <a:off x="26433" y="404664"/>
            <a:ext cx="9142034" cy="1920800"/>
          </a:xfrm>
          <a:prstGeom prst="rect">
            <a:avLst/>
          </a:prstGeom>
        </p:spPr>
      </p:pic>
      <p:pic>
        <p:nvPicPr>
          <p:cNvPr id="7" name="Immagine 6"/>
          <p:cNvPicPr>
            <a:picLocks noChangeAspect="1"/>
          </p:cNvPicPr>
          <p:nvPr/>
        </p:nvPicPr>
        <p:blipFill>
          <a:blip r:embed="rId3"/>
          <a:stretch>
            <a:fillRect/>
          </a:stretch>
        </p:blipFill>
        <p:spPr>
          <a:xfrm>
            <a:off x="50901" y="-10720"/>
            <a:ext cx="9093099" cy="527755"/>
          </a:xfrm>
          <a:prstGeom prst="rect">
            <a:avLst/>
          </a:prstGeom>
        </p:spPr>
      </p:pic>
    </p:spTree>
    <p:extLst>
      <p:ext uri="{BB962C8B-B14F-4D97-AF65-F5344CB8AC3E}">
        <p14:creationId xmlns:p14="http://schemas.microsoft.com/office/powerpoint/2010/main" val="3778642203"/>
      </p:ext>
    </p:extLst>
  </p:cSld>
  <p:clrMapOvr>
    <a:masterClrMapping/>
  </p:clrMapOvr>
  <p:transition spd="slow">
    <p:push dir="u"/>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Obblighi di pubblicazione</a:t>
            </a:r>
            <a:endParaRPr lang="it-IT" dirty="0"/>
          </a:p>
        </p:txBody>
      </p:sp>
      <p:sp>
        <p:nvSpPr>
          <p:cNvPr id="3" name="Segnaposto contenuto 2"/>
          <p:cNvSpPr>
            <a:spLocks noGrp="1"/>
          </p:cNvSpPr>
          <p:nvPr>
            <p:ph idx="1"/>
          </p:nvPr>
        </p:nvSpPr>
        <p:spPr/>
        <p:txBody>
          <a:bodyPr/>
          <a:lstStyle/>
          <a:p>
            <a:r>
              <a:rPr lang="it-IT" dirty="0" smtClean="0">
                <a:hlinkClick r:id="rId2" action="ppaction://hlinkfile"/>
              </a:rPr>
              <a:t>Allegato 2</a:t>
            </a:r>
            <a:endParaRPr lang="it-IT" dirty="0"/>
          </a:p>
        </p:txBody>
      </p:sp>
      <p:sp>
        <p:nvSpPr>
          <p:cNvPr id="4" name="Segnaposto piè di pagina 3"/>
          <p:cNvSpPr>
            <a:spLocks noGrp="1"/>
          </p:cNvSpPr>
          <p:nvPr>
            <p:ph type="ftr" sz="quarter" idx="11"/>
          </p:nvPr>
        </p:nvSpPr>
        <p:spPr/>
        <p:txBody>
          <a:bodyPr/>
          <a:lstStyle/>
          <a:p>
            <a:pPr>
              <a:defRPr/>
            </a:pPr>
            <a:endParaRPr lang="it-IT"/>
          </a:p>
        </p:txBody>
      </p:sp>
    </p:spTree>
    <p:extLst>
      <p:ext uri="{BB962C8B-B14F-4D97-AF65-F5344CB8AC3E}">
        <p14:creationId xmlns:p14="http://schemas.microsoft.com/office/powerpoint/2010/main" val="2738632198"/>
      </p:ext>
    </p:extLst>
  </p:cSld>
  <p:clrMapOvr>
    <a:masterClrMapping/>
  </p:clrMapOvr>
  <p:transition spd="slow">
    <p:push dir="u"/>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i="1" dirty="0"/>
              <a:t>Accesso civico</a:t>
            </a:r>
            <a:r>
              <a:rPr lang="it-IT" b="1" dirty="0"/>
              <a:t/>
            </a:r>
            <a:br>
              <a:rPr lang="it-IT" b="1" dirty="0"/>
            </a:br>
            <a:endParaRPr lang="it-IT" dirty="0"/>
          </a:p>
        </p:txBody>
      </p:sp>
      <p:sp>
        <p:nvSpPr>
          <p:cNvPr id="3" name="Segnaposto contenuto 2"/>
          <p:cNvSpPr>
            <a:spLocks noGrp="1"/>
          </p:cNvSpPr>
          <p:nvPr>
            <p:ph idx="1"/>
          </p:nvPr>
        </p:nvSpPr>
        <p:spPr/>
        <p:txBody>
          <a:bodyPr/>
          <a:lstStyle/>
          <a:p>
            <a:r>
              <a:rPr lang="it-IT" sz="2000" dirty="0" smtClean="0"/>
              <a:t>E</a:t>
            </a:r>
            <a:r>
              <a:rPr lang="it-IT" sz="2000" dirty="0"/>
              <a:t>’ attiva, sul sito internet </a:t>
            </a:r>
            <a:r>
              <a:rPr lang="it-IT" sz="2000" dirty="0" smtClean="0"/>
              <a:t>della scuola, </a:t>
            </a:r>
            <a:r>
              <a:rPr lang="it-IT" sz="2000" dirty="0"/>
              <a:t>la procedura informatica per garantire a tutti i cittadini il diritto all’esercizio dell’ Accesso civico, ai sensi dell’art. 5 del d. </a:t>
            </a:r>
            <a:r>
              <a:rPr lang="it-IT" sz="2000" dirty="0" err="1"/>
              <a:t>lgs</a:t>
            </a:r>
            <a:r>
              <a:rPr lang="it-IT" sz="2000" dirty="0"/>
              <a:t>. n. 33 del 2013. L’istanza viene inviata direttamente al Responsabile per la Trasparenza, che nei casi di riscontrata omissione di pubblicazione, provvede </a:t>
            </a:r>
            <a:r>
              <a:rPr lang="it-IT" sz="2000" dirty="0" smtClean="0"/>
              <a:t>all’adempimento, </a:t>
            </a:r>
            <a:r>
              <a:rPr lang="it-IT" sz="2000" dirty="0"/>
              <a:t>entro il termine di legge di 30 gg</a:t>
            </a:r>
            <a:r>
              <a:rPr lang="it-IT" sz="2000" dirty="0" smtClean="0"/>
              <a:t>., e </a:t>
            </a:r>
            <a:r>
              <a:rPr lang="it-IT" sz="2000" dirty="0"/>
              <a:t>a rispondere  al cittadino richiedente.</a:t>
            </a:r>
          </a:p>
          <a:p>
            <a:r>
              <a:rPr lang="it-IT" sz="2000" dirty="0"/>
              <a:t>Nei casi di ritardo o di mancata risposta, il cittadino richiedente può ricorrere al superiore </a:t>
            </a:r>
            <a:r>
              <a:rPr lang="it-IT" sz="2000" dirty="0" smtClean="0"/>
              <a:t>gerarchico del dirigente, il direttore dell’USR che esercita </a:t>
            </a:r>
            <a:r>
              <a:rPr lang="it-IT" sz="2000" dirty="0"/>
              <a:t>il potere </a:t>
            </a:r>
            <a:r>
              <a:rPr lang="it-IT" sz="2000" dirty="0" smtClean="0"/>
              <a:t>sostitutivo</a:t>
            </a:r>
            <a:endParaRPr lang="it-IT" sz="2000" dirty="0"/>
          </a:p>
          <a:p>
            <a:endParaRPr lang="it-IT" sz="2000" dirty="0"/>
          </a:p>
        </p:txBody>
      </p:sp>
      <p:sp>
        <p:nvSpPr>
          <p:cNvPr id="4" name="Segnaposto piè di pagina 3"/>
          <p:cNvSpPr>
            <a:spLocks noGrp="1"/>
          </p:cNvSpPr>
          <p:nvPr>
            <p:ph type="ftr" sz="quarter" idx="11"/>
          </p:nvPr>
        </p:nvSpPr>
        <p:spPr/>
        <p:txBody>
          <a:bodyPr/>
          <a:lstStyle/>
          <a:p>
            <a:pPr>
              <a:defRPr/>
            </a:pPr>
            <a:endParaRPr lang="it-IT"/>
          </a:p>
        </p:txBody>
      </p:sp>
    </p:spTree>
    <p:extLst>
      <p:ext uri="{BB962C8B-B14F-4D97-AF65-F5344CB8AC3E}">
        <p14:creationId xmlns:p14="http://schemas.microsoft.com/office/powerpoint/2010/main" val="1995344829"/>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smtClean="0"/>
              <a:t>L’ambito soggettivo di applicazione della l. 190/2012</a:t>
            </a:r>
            <a:endParaRPr lang="it-IT" sz="3200" dirty="0"/>
          </a:p>
        </p:txBody>
      </p:sp>
      <p:sp>
        <p:nvSpPr>
          <p:cNvPr id="3" name="Segnaposto contenuto 2"/>
          <p:cNvSpPr>
            <a:spLocks noGrp="1"/>
          </p:cNvSpPr>
          <p:nvPr>
            <p:ph idx="1"/>
          </p:nvPr>
        </p:nvSpPr>
        <p:spPr>
          <a:xfrm>
            <a:off x="0" y="1268760"/>
            <a:ext cx="7164288" cy="5452715"/>
          </a:xfrm>
          <a:solidFill>
            <a:schemeClr val="accent1">
              <a:lumMod val="20000"/>
              <a:lumOff val="80000"/>
            </a:schemeClr>
          </a:solidFill>
        </p:spPr>
        <p:txBody>
          <a:bodyPr/>
          <a:lstStyle/>
          <a:p>
            <a:r>
              <a:rPr lang="it-IT" sz="2000" dirty="0" smtClean="0"/>
              <a:t>Terminologia </a:t>
            </a:r>
            <a:r>
              <a:rPr lang="it-IT" sz="2000" dirty="0"/>
              <a:t>differenziata nel corpo delle diverse disposizioni (“pubbliche amministrazioni statali”, “pubbliche amministrazioni”, “amministrazioni pubbliche di cui all’art. 1 comma </a:t>
            </a:r>
            <a:r>
              <a:rPr lang="it-IT" sz="2000" dirty="0" smtClean="0"/>
              <a:t>2 d.lgs. 165/2001”)</a:t>
            </a:r>
          </a:p>
          <a:p>
            <a:endParaRPr lang="it-IT" sz="1600" dirty="0" smtClean="0"/>
          </a:p>
          <a:p>
            <a:r>
              <a:rPr lang="it-IT" sz="1800" b="1" dirty="0" smtClean="0"/>
              <a:t>ART. 1 comma 5 </a:t>
            </a:r>
            <a:endParaRPr lang="it-IT" sz="1800" b="1" dirty="0"/>
          </a:p>
          <a:p>
            <a:r>
              <a:rPr lang="it-IT" sz="1800" b="1" dirty="0"/>
              <a:t>Pubbliche amministrazioni centrali </a:t>
            </a:r>
            <a:endParaRPr lang="it-IT" sz="1800" dirty="0"/>
          </a:p>
          <a:p>
            <a:r>
              <a:rPr lang="it-IT" sz="1800" dirty="0"/>
              <a:t>Le pubbliche amministrazioni centrali definiscono e trasmettono al Dipartimento della funzione pubblica:</a:t>
            </a:r>
          </a:p>
          <a:p>
            <a:r>
              <a:rPr lang="it-IT" sz="1800" dirty="0"/>
              <a:t>a) un piano di prevenzione della corruzione che fornisce una valutazione del diverso livello di esposizione degli uffici al rischio di corruzione e indica gli interventi organizzativi volti a prevenire il medesimo rischio;</a:t>
            </a:r>
          </a:p>
          <a:p>
            <a:r>
              <a:rPr lang="it-IT" sz="1800" dirty="0"/>
              <a:t>b) procedure appropriate per selezionare e formare, in collaborazione con la Scuola superiore della pubblica amministrazione, i dipendenti chiamati ad operare in settori particolarmente esposti alla corruzione, prevedendo, negli stessi settori, la rotazione di dirigenti e funzionari</a:t>
            </a:r>
            <a:r>
              <a:rPr lang="it-IT" sz="1600" dirty="0"/>
              <a:t>.</a:t>
            </a:r>
          </a:p>
          <a:p>
            <a:endParaRPr lang="it-IT" sz="1600" dirty="0"/>
          </a:p>
        </p:txBody>
      </p:sp>
      <p:sp>
        <p:nvSpPr>
          <p:cNvPr id="4" name="Segnaposto piè di pagina 3"/>
          <p:cNvSpPr>
            <a:spLocks noGrp="1"/>
          </p:cNvSpPr>
          <p:nvPr>
            <p:ph type="ftr" sz="quarter" idx="11"/>
          </p:nvPr>
        </p:nvSpPr>
        <p:spPr/>
        <p:txBody>
          <a:bodyPr/>
          <a:lstStyle/>
          <a:p>
            <a:pPr>
              <a:defRPr/>
            </a:pPr>
            <a:endParaRPr lang="it-IT"/>
          </a:p>
        </p:txBody>
      </p:sp>
      <p:sp>
        <p:nvSpPr>
          <p:cNvPr id="5" name="CasellaDiTesto 4"/>
          <p:cNvSpPr txBox="1"/>
          <p:nvPr/>
        </p:nvSpPr>
        <p:spPr>
          <a:xfrm>
            <a:off x="7308304" y="2132856"/>
            <a:ext cx="1378496" cy="2862322"/>
          </a:xfrm>
          <a:prstGeom prst="rect">
            <a:avLst/>
          </a:prstGeom>
          <a:solidFill>
            <a:schemeClr val="accent6">
              <a:lumMod val="20000"/>
              <a:lumOff val="80000"/>
            </a:schemeClr>
          </a:solidFill>
        </p:spPr>
        <p:txBody>
          <a:bodyPr wrap="square" rtlCol="0">
            <a:spAutoFit/>
          </a:bodyPr>
          <a:lstStyle/>
          <a:p>
            <a:r>
              <a:rPr lang="it-IT" dirty="0" smtClean="0"/>
              <a:t>L’ANAC ha ribadito nelle linee guida l’applicabilità della normativa alle istituzioni scolastiche</a:t>
            </a:r>
            <a:endParaRPr lang="it-IT" dirty="0"/>
          </a:p>
        </p:txBody>
      </p:sp>
    </p:spTree>
    <p:extLst>
      <p:ext uri="{BB962C8B-B14F-4D97-AF65-F5344CB8AC3E}">
        <p14:creationId xmlns:p14="http://schemas.microsoft.com/office/powerpoint/2010/main" val="2518777466"/>
      </p:ext>
    </p:extLst>
  </p:cSld>
  <p:clrMapOvr>
    <a:masterClrMapping/>
  </p:clrMapOvr>
  <p:transition spd="slow">
    <p:push dir="u"/>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8520" y="188640"/>
            <a:ext cx="9252520" cy="4525963"/>
          </a:xfrm>
        </p:spPr>
        <p:txBody>
          <a:bodyPr/>
          <a:lstStyle/>
          <a:p>
            <a:r>
              <a:rPr lang="it-IT" sz="1600" dirty="0"/>
              <a:t>IV – ISTITUZIONI SCOLASTICHE Premessa Tenuto conto delle caratteristiche organizzative e dimensionali del settore dell’istruzione scolastica e delle singole istituzioni, della specificità e peculiarità delle funzioni, nonché della disciplina di settore che caratterizza queste amministrazioni, l’ANAC ha adottato specifiche Linee guida con la delibera n. 430 del 13 aprile 2016 a cui si rinvia integralmente per l’applicazione delle disposizioni in materia di prevenzione della corruzione e trasparenza nelle istituzioni scolastiche, fatti salvi eventuali adeguamenti degli obblighi, ai sensi del d.lgs. 97/2016, che saranno specificati nelle Linee guida che l’Autorità si riserva di emanare, secondo quanto previsto al § 7.1 «Trasparenza». 1. Precisazioni in merito al RPCT e ai contenuti dei PTPC in relazione al d.lgs. 97/2016 A seguito delle modifiche introdotte dal d.lgs. 97/2016 al d.lgs. 33/2013 e alla l. 190/2012 relativamente all’unicità della figura del RPC e del RT, le funzioni di RPC e RT sono attribuite al Direttore dell’Ufficio scolastico regionale, o per le regioni in cui è previsto, al Coordinatore regionale. In attuazione delle nuove disposizioni normative, si ribadisce, come già indicato nella parte generale del presente PNA al § 5.2. </a:t>
            </a:r>
            <a:r>
              <a:rPr lang="it-IT" sz="1600" dirty="0" err="1"/>
              <a:t>lett</a:t>
            </a:r>
            <a:r>
              <a:rPr lang="it-IT" sz="1600" dirty="0"/>
              <a:t>. a), che è necessaria la formalizzazione, con apposito atto dell’organo di indirizzo, dell’attribuzione agli attuali RPC anche della responsabilità sulla trasparenza, con l’indicazione della relativa decorrenza. Quanto ai dirigenti scolastici è opportuno che nei PTPC gli stessi siano responsabilizzati, in quanto dirigenti, in ordine alla elaborazione e pubblicazione dei dati sui siti web delle istituzioni scolastiche presso cui prestano servizio. Attraverso un loro attivo e responsabile coinvolgimento all’interno del modello organizzativo dei flussi informativi, viene così assicurata la prossimità della trasparenza rispetto alla comunità scolastica di riferimento, con la pubblicazione dei dati e delle informazioni previste dalla normativa vigente sui siti delle singole istituzioni scolastiche. Per quanto riguarda i PTPC, a seguito della confluenza dei contenuti del PTTI all’interno del PTPC, a decorrere dal primo aggiornamento ordinario del 31 gennaio 2018, salvo eventuali modifiche anticipate proposte dal RPCT, i PTPC regionali dovranno contenere l’apposita sezione in cui sono indicati i responsabili della trasmissione e della pubblicazione dei documenti, delle informazioni e dei dati ai sensi del d.lgs. 33/2013, come previsto dall’art. 10, co. 1, del medesimo decreto, come sostituito dal d.lgs. 97/2016</a:t>
            </a:r>
          </a:p>
        </p:txBody>
      </p:sp>
      <p:sp>
        <p:nvSpPr>
          <p:cNvPr id="4" name="Segnaposto piè di pagina 3"/>
          <p:cNvSpPr>
            <a:spLocks noGrp="1"/>
          </p:cNvSpPr>
          <p:nvPr>
            <p:ph type="ftr" sz="quarter" idx="11"/>
          </p:nvPr>
        </p:nvSpPr>
        <p:spPr/>
        <p:txBody>
          <a:bodyPr/>
          <a:lstStyle/>
          <a:p>
            <a:pPr>
              <a:defRPr/>
            </a:pPr>
            <a:endParaRPr lang="it-IT"/>
          </a:p>
        </p:txBody>
      </p:sp>
    </p:spTree>
    <p:extLst>
      <p:ext uri="{BB962C8B-B14F-4D97-AF65-F5344CB8AC3E}">
        <p14:creationId xmlns:p14="http://schemas.microsoft.com/office/powerpoint/2010/main" val="2959105264"/>
      </p:ext>
    </p:extLst>
  </p:cSld>
  <p:clrMapOvr>
    <a:masterClrMapping/>
  </p:clrMapOvr>
  <p:transition spd="slow">
    <p:push dir="u"/>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1484784"/>
            <a:ext cx="7772400" cy="1470025"/>
          </a:xfrm>
        </p:spPr>
        <p:txBody>
          <a:bodyPr/>
          <a:lstStyle/>
          <a:p>
            <a:r>
              <a:rPr lang="it-IT" dirty="0" smtClean="0"/>
              <a:t>……buona fortuna</a:t>
            </a:r>
            <a:endParaRPr lang="it-IT" dirty="0"/>
          </a:p>
        </p:txBody>
      </p:sp>
      <p:sp>
        <p:nvSpPr>
          <p:cNvPr id="3" name="Sottotitolo 2"/>
          <p:cNvSpPr>
            <a:spLocks noGrp="1"/>
          </p:cNvSpPr>
          <p:nvPr>
            <p:ph type="subTitle" idx="1"/>
          </p:nvPr>
        </p:nvSpPr>
        <p:spPr/>
        <p:txBody>
          <a:bodyPr/>
          <a:lstStyle/>
          <a:p>
            <a:r>
              <a:rPr lang="it-IT" b="1" i="1" dirty="0" smtClean="0"/>
              <a:t> e cari saluti a tutti</a:t>
            </a:r>
          </a:p>
          <a:p>
            <a:r>
              <a:rPr lang="it-IT" b="1" i="1" dirty="0" smtClean="0"/>
              <a:t>Anna </a:t>
            </a:r>
            <a:r>
              <a:rPr lang="it-IT" b="1" i="1" dirty="0" err="1" smtClean="0"/>
              <a:t>Armone</a:t>
            </a:r>
            <a:endParaRPr lang="it-IT" b="1" i="1" dirty="0"/>
          </a:p>
        </p:txBody>
      </p:sp>
      <p:sp>
        <p:nvSpPr>
          <p:cNvPr id="4" name="Segnaposto piè di pagina 3"/>
          <p:cNvSpPr>
            <a:spLocks noGrp="1"/>
          </p:cNvSpPr>
          <p:nvPr>
            <p:ph type="ftr" sz="quarter" idx="11"/>
          </p:nvPr>
        </p:nvSpPr>
        <p:spPr/>
        <p:txBody>
          <a:bodyPr/>
          <a:lstStyle/>
          <a:p>
            <a:pPr>
              <a:defRPr/>
            </a:pPr>
            <a:endParaRPr lang="it-IT"/>
          </a:p>
        </p:txBody>
      </p:sp>
    </p:spTree>
    <p:extLst>
      <p:ext uri="{BB962C8B-B14F-4D97-AF65-F5344CB8AC3E}">
        <p14:creationId xmlns:p14="http://schemas.microsoft.com/office/powerpoint/2010/main" val="3388571976"/>
      </p:ext>
    </p:extLst>
  </p:cSld>
  <p:clrMapOvr>
    <a:masterClrMapping/>
  </p:clrMapOvr>
  <p:transition spd="slow">
    <p:push dir="u"/>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violazione degli obblighi di pubblicazione</a:t>
            </a:r>
            <a:endParaRPr lang="it-IT" dirty="0"/>
          </a:p>
        </p:txBody>
      </p:sp>
      <p:sp>
        <p:nvSpPr>
          <p:cNvPr id="3" name="Segnaposto contenuto 2"/>
          <p:cNvSpPr>
            <a:spLocks noGrp="1"/>
          </p:cNvSpPr>
          <p:nvPr>
            <p:ph idx="1"/>
          </p:nvPr>
        </p:nvSpPr>
        <p:spPr/>
        <p:txBody>
          <a:bodyPr/>
          <a:lstStyle/>
          <a:p>
            <a:r>
              <a:rPr lang="it-IT" sz="2800" dirty="0" smtClean="0"/>
              <a:t>L'inadempimento degli </a:t>
            </a:r>
            <a:r>
              <a:rPr lang="it-IT" sz="2800" dirty="0"/>
              <a:t>obblighi di pubblicazione previsti dalla normativa vigente e la mancata predisposizione </a:t>
            </a:r>
            <a:r>
              <a:rPr lang="it-IT" sz="2800" dirty="0" smtClean="0"/>
              <a:t>del P.T.T</a:t>
            </a:r>
            <a:r>
              <a:rPr lang="it-IT" sz="2800" dirty="0"/>
              <a:t>. sono </a:t>
            </a:r>
            <a:r>
              <a:rPr lang="it-IT" sz="2800" i="1" dirty="0"/>
              <a:t>"elemento di valutazione della responsabilità dirigenziale</a:t>
            </a:r>
            <a:r>
              <a:rPr lang="it-IT" sz="2800" dirty="0"/>
              <a:t>", nonché "</a:t>
            </a:r>
            <a:r>
              <a:rPr lang="it-IT" sz="2800" i="1" dirty="0"/>
              <a:t>eventuale causa </a:t>
            </a:r>
            <a:r>
              <a:rPr lang="it-IT" sz="2800" i="1" dirty="0" smtClean="0"/>
              <a:t>di responsabilità </a:t>
            </a:r>
            <a:r>
              <a:rPr lang="it-IT" sz="2800" i="1" dirty="0"/>
              <a:t>per danno all'immagine dell'amministrazione" </a:t>
            </a:r>
            <a:r>
              <a:rPr lang="it-IT" sz="2800" dirty="0"/>
              <a:t>e sono comunque valutati ai fini </a:t>
            </a:r>
            <a:r>
              <a:rPr lang="it-IT" sz="2800" dirty="0" smtClean="0"/>
              <a:t>della corresponsione </a:t>
            </a:r>
            <a:r>
              <a:rPr lang="it-IT" sz="2800" dirty="0"/>
              <a:t>della retribuzione di risultato e del trattamento accessorio collegato </a:t>
            </a:r>
            <a:r>
              <a:rPr lang="it-IT" sz="2800" dirty="0" smtClean="0"/>
              <a:t>alla performance </a:t>
            </a:r>
            <a:r>
              <a:rPr lang="it-IT" sz="2800" dirty="0"/>
              <a:t>individuale dei responsabili.</a:t>
            </a:r>
            <a:endParaRPr lang="it-IT" sz="2800" dirty="0"/>
          </a:p>
        </p:txBody>
      </p:sp>
      <p:sp>
        <p:nvSpPr>
          <p:cNvPr id="4" name="Segnaposto piè di pagina 3"/>
          <p:cNvSpPr>
            <a:spLocks noGrp="1"/>
          </p:cNvSpPr>
          <p:nvPr>
            <p:ph type="ftr" sz="quarter" idx="11"/>
          </p:nvPr>
        </p:nvSpPr>
        <p:spPr/>
        <p:txBody>
          <a:bodyPr/>
          <a:lstStyle/>
          <a:p>
            <a:pPr>
              <a:defRPr/>
            </a:pPr>
            <a:endParaRPr lang="it-IT"/>
          </a:p>
        </p:txBody>
      </p:sp>
    </p:spTree>
    <p:extLst>
      <p:ext uri="{BB962C8B-B14F-4D97-AF65-F5344CB8AC3E}">
        <p14:creationId xmlns:p14="http://schemas.microsoft.com/office/powerpoint/2010/main" val="491084187"/>
      </p:ext>
    </p:extLst>
  </p:cSld>
  <p:clrMapOvr>
    <a:masterClrMapping/>
  </p:clrMapOvr>
  <p:transition spd="slow">
    <p:push dir="u"/>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Dal PNA 2013</a:t>
            </a:r>
            <a:endParaRPr lang="it-IT" dirty="0"/>
          </a:p>
        </p:txBody>
      </p:sp>
      <p:sp>
        <p:nvSpPr>
          <p:cNvPr id="3" name="Segnaposto contenuto 2"/>
          <p:cNvSpPr>
            <a:spLocks noGrp="1"/>
          </p:cNvSpPr>
          <p:nvPr>
            <p:ph idx="1"/>
          </p:nvPr>
        </p:nvSpPr>
        <p:spPr/>
        <p:txBody>
          <a:bodyPr/>
          <a:lstStyle/>
          <a:p>
            <a:r>
              <a:rPr lang="it-IT" sz="2800" dirty="0"/>
              <a:t>I soggetti che non dispongono di propri siti </a:t>
            </a:r>
            <a:r>
              <a:rPr lang="it-IT" sz="2800" i="1" dirty="0"/>
              <a:t>web </a:t>
            </a:r>
            <a:r>
              <a:rPr lang="it-IT" sz="2800" dirty="0" smtClean="0"/>
              <a:t>istituzionali pubblicano </a:t>
            </a:r>
            <a:r>
              <a:rPr lang="it-IT" sz="2800" dirty="0"/>
              <a:t>le informazioni prescritte nei siti </a:t>
            </a:r>
            <a:r>
              <a:rPr lang="it-IT" sz="2800" i="1" dirty="0"/>
              <a:t>web </a:t>
            </a:r>
            <a:r>
              <a:rPr lang="it-IT" sz="2800" dirty="0"/>
              <a:t>istituzionali </a:t>
            </a:r>
            <a:r>
              <a:rPr lang="it-IT" sz="2800" dirty="0" smtClean="0"/>
              <a:t>delle amministrazioni </a:t>
            </a:r>
            <a:r>
              <a:rPr lang="it-IT" sz="2800" dirty="0"/>
              <a:t>di </a:t>
            </a:r>
            <a:r>
              <a:rPr lang="it-IT" sz="2800" dirty="0" smtClean="0"/>
              <a:t>riferimento</a:t>
            </a:r>
          </a:p>
          <a:p>
            <a:r>
              <a:rPr lang="it-IT" sz="2800" dirty="0" smtClean="0"/>
              <a:t>………..</a:t>
            </a:r>
          </a:p>
          <a:p>
            <a:r>
              <a:rPr lang="it-IT" sz="2800" dirty="0"/>
              <a:t>Gli adempimenti di trasparenza si conformano alle Linee guida </a:t>
            </a:r>
            <a:r>
              <a:rPr lang="it-IT" sz="2800" dirty="0" smtClean="0"/>
              <a:t>della C.I.V.I.T</a:t>
            </a:r>
            <a:r>
              <a:rPr lang="it-IT" sz="2800" dirty="0"/>
              <a:t>. riportate nella delibera n. 50/2013e alle indicazioni dell’A.V.C.P </a:t>
            </a:r>
            <a:r>
              <a:rPr lang="it-IT" sz="2800" dirty="0" smtClean="0"/>
              <a:t>con riferimento </a:t>
            </a:r>
            <a:r>
              <a:rPr lang="it-IT" sz="2800" dirty="0"/>
              <a:t>solo ai dati sui contratti pubblici relativi a lavori, servizi e forniture</a:t>
            </a:r>
          </a:p>
        </p:txBody>
      </p:sp>
      <p:sp>
        <p:nvSpPr>
          <p:cNvPr id="4" name="Segnaposto piè di pagina 3"/>
          <p:cNvSpPr>
            <a:spLocks noGrp="1"/>
          </p:cNvSpPr>
          <p:nvPr>
            <p:ph type="ftr" sz="quarter" idx="11"/>
          </p:nvPr>
        </p:nvSpPr>
        <p:spPr/>
        <p:txBody>
          <a:bodyPr/>
          <a:lstStyle/>
          <a:p>
            <a:pPr>
              <a:defRPr/>
            </a:pPr>
            <a:endParaRPr lang="it-IT"/>
          </a:p>
        </p:txBody>
      </p:sp>
    </p:spTree>
    <p:extLst>
      <p:ext uri="{BB962C8B-B14F-4D97-AF65-F5344CB8AC3E}">
        <p14:creationId xmlns:p14="http://schemas.microsoft.com/office/powerpoint/2010/main" val="3059610472"/>
      </p:ext>
    </p:extLst>
  </p:cSld>
  <p:clrMapOvr>
    <a:masterClrMapping/>
  </p:clrMapOvr>
  <p:transition spd="slow">
    <p:push dir="u"/>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400" b="1" dirty="0"/>
              <a:t>3.3I contenuti del Programma triennale per la trasparenza e l’integrità devono essere collegati agli altri documenti di programmazione strategica?</a:t>
            </a:r>
            <a:r>
              <a:rPr lang="it-IT" sz="2400" dirty="0"/>
              <a:t/>
            </a:r>
            <a:br>
              <a:rPr lang="it-IT" sz="2400" dirty="0"/>
            </a:br>
            <a:endParaRPr lang="it-IT" sz="2400" dirty="0"/>
          </a:p>
        </p:txBody>
      </p:sp>
      <p:sp>
        <p:nvSpPr>
          <p:cNvPr id="3" name="Segnaposto contenuto 2"/>
          <p:cNvSpPr>
            <a:spLocks noGrp="1"/>
          </p:cNvSpPr>
          <p:nvPr>
            <p:ph idx="1"/>
          </p:nvPr>
        </p:nvSpPr>
        <p:spPr>
          <a:xfrm>
            <a:off x="467544" y="1340768"/>
            <a:ext cx="8229600" cy="4525963"/>
          </a:xfrm>
        </p:spPr>
        <p:txBody>
          <a:bodyPr/>
          <a:lstStyle/>
          <a:p>
            <a:r>
              <a:rPr lang="it-IT" sz="2000" dirty="0" smtClean="0"/>
              <a:t>Sì</a:t>
            </a:r>
            <a:r>
              <a:rPr lang="it-IT" sz="2000" dirty="0"/>
              <a:t>, l’art. 44 del d.lgs. n. 33/2013 ribadisce la necessità di un coordinamento tra gli obiettivi previsti nel Programma triennale per la trasparenza e l’integrità e quelli indicati nel Piano della performance. Il principio era già stato espresso dall’A.N.AC. con delibera n. 6/2013, § 3.1, </a:t>
            </a:r>
            <a:r>
              <a:rPr lang="it-IT" sz="2000" dirty="0" err="1"/>
              <a:t>lett</a:t>
            </a:r>
            <a:r>
              <a:rPr lang="it-IT" sz="2000" dirty="0"/>
              <a:t>. b), secondo cui è necessario un coordinamento fra gli ambiti relativi alla performance e alla trasparenza, affinché le misure contenute nei Programmi triennali per la trasparenza e l’integrità diventino obiettivi da inserire nel Piano della performance.</a:t>
            </a:r>
            <a:br>
              <a:rPr lang="it-IT" sz="2000" dirty="0"/>
            </a:br>
            <a:r>
              <a:rPr lang="it-IT" sz="2000" dirty="0"/>
              <a:t>Il Programma, infatti, deve indicare le iniziative previste per garantire un adeguato livello di trasparenza, nonché la legalità e lo sviluppo della cultura dell’integrità in quanto “definisce le misure, i modi e le iniziative volti all’attuazione degli obblighi di pubblicazione previsti dalla normativa vigente, ivi comprese le misure organizzative volte ad assicurare la regolarità e la tempestività dei flussi informativi di cui all’articolo 43, comma 3”. </a:t>
            </a:r>
            <a:r>
              <a:rPr lang="it-IT" sz="2000" b="1" dirty="0"/>
              <a:t>Dette misure e iniziative devono peraltro essere collegate con quelle previste dal Piano di prevenzione della corruzione, secondo quanto disposto dall’art. 10, c. 2, del d.lgs. n. 33/2013</a:t>
            </a:r>
            <a:r>
              <a:rPr lang="it-IT" sz="2000" dirty="0"/>
              <a:t>.</a:t>
            </a:r>
          </a:p>
          <a:p>
            <a:endParaRPr lang="it-IT" sz="2000" dirty="0"/>
          </a:p>
        </p:txBody>
      </p:sp>
      <p:sp>
        <p:nvSpPr>
          <p:cNvPr id="4" name="Segnaposto piè di pagina 3"/>
          <p:cNvSpPr>
            <a:spLocks noGrp="1"/>
          </p:cNvSpPr>
          <p:nvPr>
            <p:ph type="ftr" sz="quarter" idx="11"/>
          </p:nvPr>
        </p:nvSpPr>
        <p:spPr/>
        <p:txBody>
          <a:bodyPr/>
          <a:lstStyle/>
          <a:p>
            <a:pPr>
              <a:defRPr/>
            </a:pPr>
            <a:endParaRPr lang="it-IT"/>
          </a:p>
        </p:txBody>
      </p:sp>
    </p:spTree>
    <p:extLst>
      <p:ext uri="{BB962C8B-B14F-4D97-AF65-F5344CB8AC3E}">
        <p14:creationId xmlns:p14="http://schemas.microsoft.com/office/powerpoint/2010/main" val="315977730"/>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116632"/>
            <a:ext cx="8229600" cy="1143000"/>
          </a:xfrm>
        </p:spPr>
        <p:txBody>
          <a:bodyPr/>
          <a:lstStyle/>
          <a:p>
            <a:r>
              <a:rPr lang="it-IT" sz="3200" dirty="0" smtClean="0"/>
              <a:t>Il disegno del legislatore si basa su un modello di programmazione a «cascata»</a:t>
            </a:r>
            <a:endParaRPr lang="it-IT" sz="3200" dirty="0"/>
          </a:p>
        </p:txBody>
      </p:sp>
      <p:sp>
        <p:nvSpPr>
          <p:cNvPr id="3" name="Segnaposto piè di pagina 2"/>
          <p:cNvSpPr>
            <a:spLocks noGrp="1"/>
          </p:cNvSpPr>
          <p:nvPr>
            <p:ph type="ftr" sz="quarter" idx="11"/>
          </p:nvPr>
        </p:nvSpPr>
        <p:spPr/>
        <p:txBody>
          <a:bodyPr/>
          <a:lstStyle/>
          <a:p>
            <a:pPr>
              <a:defRPr/>
            </a:pPr>
            <a:endParaRPr lang="it-IT"/>
          </a:p>
        </p:txBody>
      </p:sp>
      <p:sp>
        <p:nvSpPr>
          <p:cNvPr id="4" name="CasellaDiTesto 3"/>
          <p:cNvSpPr txBox="1"/>
          <p:nvPr/>
        </p:nvSpPr>
        <p:spPr>
          <a:xfrm>
            <a:off x="323528" y="3164681"/>
            <a:ext cx="5256584" cy="2862322"/>
          </a:xfrm>
          <a:prstGeom prst="rect">
            <a:avLst/>
          </a:prstGeom>
          <a:noFill/>
        </p:spPr>
        <p:txBody>
          <a:bodyPr wrap="square" rtlCol="0">
            <a:spAutoFit/>
          </a:bodyPr>
          <a:lstStyle/>
          <a:p>
            <a:pPr marL="342900" indent="-342900">
              <a:buFont typeface="Arial" pitchFamily="34" charset="0"/>
              <a:buChar char="•"/>
            </a:pPr>
            <a:r>
              <a:rPr lang="it-IT" sz="2000" dirty="0" smtClean="0"/>
              <a:t>il </a:t>
            </a:r>
            <a:r>
              <a:rPr lang="it-IT" sz="2000" dirty="0"/>
              <a:t>bilancio, che garantisce la sostenibilità finanziaria degli interventi preventivati; </a:t>
            </a:r>
            <a:endParaRPr lang="it-IT" sz="2000" dirty="0" smtClean="0"/>
          </a:p>
          <a:p>
            <a:pPr marL="342900" indent="-342900">
              <a:buFont typeface="Arial" pitchFamily="34" charset="0"/>
              <a:buChar char="•"/>
            </a:pPr>
            <a:r>
              <a:rPr lang="it-IT" sz="2000" dirty="0" smtClean="0"/>
              <a:t>il </a:t>
            </a:r>
            <a:r>
              <a:rPr lang="it-IT" sz="2000" dirty="0"/>
              <a:t>Piano della </a:t>
            </a:r>
            <a:r>
              <a:rPr lang="it-IT" sz="2000" i="1" dirty="0"/>
              <a:t>performance</a:t>
            </a:r>
            <a:r>
              <a:rPr lang="it-IT" sz="2000" dirty="0"/>
              <a:t>, in cui dovrebbero confluire gli obiettivi strategici ed operativi scelti da ciascuna amministrazione, anche con riferimento alle misure di attuazione del PTPC; </a:t>
            </a:r>
            <a:endParaRPr lang="it-IT" sz="2000" dirty="0" smtClean="0"/>
          </a:p>
          <a:p>
            <a:pPr marL="342900" indent="-342900">
              <a:buFont typeface="Arial" pitchFamily="34" charset="0"/>
              <a:buChar char="•"/>
            </a:pPr>
            <a:r>
              <a:rPr lang="it-IT" sz="2000" dirty="0" smtClean="0"/>
              <a:t>il </a:t>
            </a:r>
            <a:r>
              <a:rPr lang="it-IT" sz="2000" u="sng" dirty="0"/>
              <a:t>Programma triennale per la trasparenza e l’integrità</a:t>
            </a:r>
            <a:r>
              <a:rPr lang="it-IT" sz="2000" dirty="0"/>
              <a:t> e il Piano per la formazione. </a:t>
            </a:r>
          </a:p>
        </p:txBody>
      </p:sp>
      <p:sp>
        <p:nvSpPr>
          <p:cNvPr id="5" name="CasellaDiTesto 4"/>
          <p:cNvSpPr txBox="1"/>
          <p:nvPr/>
        </p:nvSpPr>
        <p:spPr>
          <a:xfrm>
            <a:off x="323528" y="1556792"/>
            <a:ext cx="5544616" cy="1323439"/>
          </a:xfrm>
          <a:prstGeom prst="rect">
            <a:avLst/>
          </a:prstGeom>
          <a:solidFill>
            <a:schemeClr val="tx2">
              <a:lumMod val="20000"/>
              <a:lumOff val="80000"/>
            </a:schemeClr>
          </a:solidFill>
        </p:spPr>
        <p:txBody>
          <a:bodyPr wrap="square" rtlCol="0">
            <a:spAutoFit/>
          </a:bodyPr>
          <a:lstStyle/>
          <a:p>
            <a:r>
              <a:rPr lang="it-IT" sz="2000" dirty="0"/>
              <a:t>Il PTPC, per essere efficace, deve contenere obiettivi appropriati e indicatori di misurazione adeguati e va coordinato con gli altri strumenti di programmazione</a:t>
            </a:r>
          </a:p>
        </p:txBody>
      </p:sp>
      <p:sp>
        <p:nvSpPr>
          <p:cNvPr id="6" name="Fumetto 2 5"/>
          <p:cNvSpPr/>
          <p:nvPr/>
        </p:nvSpPr>
        <p:spPr>
          <a:xfrm>
            <a:off x="6300192" y="2132856"/>
            <a:ext cx="2520280" cy="1080120"/>
          </a:xfrm>
          <a:prstGeom prst="wedgeRoundRectCallout">
            <a:avLst>
              <a:gd name="adj1" fmla="val -80732"/>
              <a:gd name="adj2" fmla="val 6489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Debolezza dello strumento PA</a:t>
            </a:r>
            <a:endParaRPr lang="it-IT" dirty="0"/>
          </a:p>
        </p:txBody>
      </p:sp>
      <p:sp>
        <p:nvSpPr>
          <p:cNvPr id="7" name="Fumetto 2 6"/>
          <p:cNvSpPr/>
          <p:nvPr/>
        </p:nvSpPr>
        <p:spPr>
          <a:xfrm>
            <a:off x="6588224" y="3933056"/>
            <a:ext cx="2036912" cy="504056"/>
          </a:xfrm>
          <a:prstGeom prst="wedgeRoundRectCallout">
            <a:avLst>
              <a:gd name="adj1" fmla="val -117860"/>
              <a:gd name="adj2" fmla="val -3312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Non è previsto per la scuola</a:t>
            </a:r>
            <a:endParaRPr lang="it-IT" dirty="0"/>
          </a:p>
        </p:txBody>
      </p:sp>
      <p:sp>
        <p:nvSpPr>
          <p:cNvPr id="8" name="Fumetto 2 7"/>
          <p:cNvSpPr/>
          <p:nvPr/>
        </p:nvSpPr>
        <p:spPr>
          <a:xfrm>
            <a:off x="6300192" y="5661248"/>
            <a:ext cx="2324944" cy="864096"/>
          </a:xfrm>
          <a:prstGeom prst="wedgeRoundRectCallout">
            <a:avLst>
              <a:gd name="adj1" fmla="val -88688"/>
              <a:gd name="adj2" fmla="val -6657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Abrogato del </a:t>
            </a:r>
            <a:r>
              <a:rPr lang="it-IT" dirty="0" err="1" smtClean="0"/>
              <a:t>d.lgs</a:t>
            </a:r>
            <a:r>
              <a:rPr lang="it-IT" dirty="0" smtClean="0"/>
              <a:t> attuativo dell’art. 7 della l. 124/2015</a:t>
            </a:r>
            <a:endParaRPr lang="it-IT" dirty="0"/>
          </a:p>
        </p:txBody>
      </p:sp>
    </p:spTree>
    <p:extLst>
      <p:ext uri="{BB962C8B-B14F-4D97-AF65-F5344CB8AC3E}">
        <p14:creationId xmlns:p14="http://schemas.microsoft.com/office/powerpoint/2010/main" val="166815434"/>
      </p:ext>
    </p:extLst>
  </p:cSld>
  <p:clrMapOvr>
    <a:masterClrMapping/>
  </p:clrMapOvr>
  <p:transition spd="slow">
    <p:push dir="u"/>
  </p:transition>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11703</TotalTime>
  <Words>6310</Words>
  <Application>Microsoft Office PowerPoint</Application>
  <PresentationFormat>Presentazione su schermo (4:3)</PresentationFormat>
  <Paragraphs>334</Paragraphs>
  <Slides>84</Slides>
  <Notes>2</Notes>
  <HiddenSlides>0</HiddenSlides>
  <MMClips>0</MMClips>
  <ScaleCrop>false</ScaleCrop>
  <HeadingPairs>
    <vt:vector size="4" baseType="variant">
      <vt:variant>
        <vt:lpstr>Tema</vt:lpstr>
      </vt:variant>
      <vt:variant>
        <vt:i4>1</vt:i4>
      </vt:variant>
      <vt:variant>
        <vt:lpstr>Titoli diapositive</vt:lpstr>
      </vt:variant>
      <vt:variant>
        <vt:i4>84</vt:i4>
      </vt:variant>
    </vt:vector>
  </HeadingPairs>
  <TitlesOfParts>
    <vt:vector size="85" baseType="lpstr">
      <vt:lpstr>Tema di Office</vt:lpstr>
      <vt:lpstr>«Anticorruzione e trasparenza nelle istituzioni scolastiche, anche con riferimento al d.lgs. 97/2016»</vt:lpstr>
      <vt:lpstr>Le case della trasparenza</vt:lpstr>
      <vt:lpstr>Presentazione standard di PowerPoint</vt:lpstr>
      <vt:lpstr>La sequenza- logico normativa</vt:lpstr>
      <vt:lpstr>Presentazione standard di PowerPoint</vt:lpstr>
      <vt:lpstr>Presentazione standard di PowerPoint</vt:lpstr>
      <vt:lpstr>d.lgs. 150/2009 CAPO III  Trasparenza e rendicontazione della performance  </vt:lpstr>
      <vt:lpstr>L’ambito soggettivo di applicazione della l. 190/2012</vt:lpstr>
      <vt:lpstr>Il disegno del legislatore si basa su un modello di programmazione a «cascata»</vt:lpstr>
      <vt:lpstr>La legge 190/2012 Il livello applicativo generalizzato</vt:lpstr>
      <vt:lpstr>Legge 190/2012 – art. 1 c. 15</vt:lpstr>
      <vt:lpstr>Legge 190/2012 – art. 1 c. 32</vt:lpstr>
      <vt:lpstr>Legge 190/2012 Il regime autorizzatorio c. 42  </vt:lpstr>
      <vt:lpstr>Legge 190/2012 Il regime autorizzatorio  </vt:lpstr>
      <vt:lpstr>Legge 190/2012 Il regime autorizzatorio  </vt:lpstr>
      <vt:lpstr>Eccezioni alla pubblicazione </vt:lpstr>
      <vt:lpstr>Presentazione standard di PowerPoint</vt:lpstr>
      <vt:lpstr>La natura del PNA</vt:lpstr>
      <vt:lpstr>I rischi della codificazione……..</vt:lpstr>
      <vt:lpstr>PROCESSO DI GESTIONE DEL RISCHIO - RISK MANAGEMENT</vt:lpstr>
      <vt:lpstr>La responsabilità per la violazione di norme del PNA</vt:lpstr>
      <vt:lpstr>La delega dell’art. 35 della l. 190</vt:lpstr>
      <vt:lpstr>Il d.lgs. 33/2013 e le sue vicende</vt:lpstr>
      <vt:lpstr>Presentazione standard di PowerPoint</vt:lpstr>
      <vt:lpstr>Art. 2 d.lgs 33 2013</vt:lpstr>
      <vt:lpstr>Nuovo art. 3 del d.lgs 33/2013</vt:lpstr>
      <vt:lpstr>L’accesso civico art. 5</vt:lpstr>
      <vt:lpstr>L’accesso civico art. 5</vt:lpstr>
      <vt:lpstr>L’accesso civico art. 5</vt:lpstr>
      <vt:lpstr>I motivi di esclusione dell’accesso civico art. 5 bis </vt:lpstr>
      <vt:lpstr>I motivi di esclusione dell’accesso civico art. 5 bis </vt:lpstr>
      <vt:lpstr>Diniego all’accesso nel caso di pregiudizio alla tutela nei seguenti casi</vt:lpstr>
      <vt:lpstr>La sentenza del C. d S. 3631/2016</vt:lpstr>
      <vt:lpstr>Il d.lgs. N. 33/2013 I limiti alla trasparenza art. 7 bis (ex art. 4)</vt:lpstr>
      <vt:lpstr>Il d.lgs. N. 33/2013 I limiti alla trasparenza art. 7 bis (ex art. 4) c. 5</vt:lpstr>
      <vt:lpstr>Il d.lgs. N. 33/2013 I limiti alla trasparenza art. 7 bis (ex art. 4)</vt:lpstr>
      <vt:lpstr>Pubblicazione delle banche dati</vt:lpstr>
      <vt:lpstr>Eliminazione del PTTI</vt:lpstr>
      <vt:lpstr>Dalla relazione allo schema del nuovo PTPC nazionale</vt:lpstr>
      <vt:lpstr>Decorrenza e durata dell'obbligo di pubblicazione art. 8 </vt:lpstr>
      <vt:lpstr>Il tempo della pubblicazione art. 8</vt:lpstr>
      <vt:lpstr>Il d.lgs. N. 33/2013 Capo II</vt:lpstr>
      <vt:lpstr>I DATI connessi alla pubblicazione relativa all’organizzazione e all’attività (art. 15)</vt:lpstr>
      <vt:lpstr>Obblighi di pubblicazione dei dati relativi agli incarichi conferiti ai dipendenti pubblici (art. 18)</vt:lpstr>
      <vt:lpstr>8. 1Sono soggetti agli obblighi di pubblicazione di cui all’art. 18 del d.lgs. n. 33/2013 gli incarichi conferiti a dipendenti in regime di part-time con prestazione lavorativa non superiore al cinquanta per cento di quella a tempo pieno? </vt:lpstr>
      <vt:lpstr>Art. 20 c. 2</vt:lpstr>
      <vt:lpstr>Obblighi di pubblicazione concernenti i dati  sulla contrattazione collettiva Art. 21</vt:lpstr>
      <vt:lpstr>I DATI connessi alla pubblicazione relativa all’organizzazione e all’attività (art. 23)</vt:lpstr>
      <vt:lpstr>I DATI connessi alla pubblicazione relativa all’organizzazione e all’attività (art. 26)</vt:lpstr>
      <vt:lpstr>Obblighi di pubblicazione degli atti di concessione di sovvenzioni, contributi, sussidi e attribuzione di vantaggi economici a persone fisiche ed enti pubblici e privati art. 26</vt:lpstr>
      <vt:lpstr>Capo III - Obblighi di pubblicazione concernenti l'uso delle risorse pubbliche </vt:lpstr>
      <vt:lpstr>Obblighi di pubblicazione del bilancio, preventivo e consuntivo, e del Piano degli indicatori e risultati attesi di bilancio, nonché dei dati concernenti il monitoraggio degli obiettivi art. 29</vt:lpstr>
      <vt:lpstr>Presentazione standard di PowerPoint</vt:lpstr>
      <vt:lpstr>Obblighi di pubblicazione concernenti i servizi erogati  art. 32</vt:lpstr>
      <vt:lpstr>Art. 33</vt:lpstr>
      <vt:lpstr>Pubblicazione relativa a procedimenti amministrativi e controllo sulle dichiarazioni sostitutive art. 35</vt:lpstr>
      <vt:lpstr>Pubblicazione delle informazioni necessarie per l'effettuazione di pagamenti informatici Art. 36</vt:lpstr>
      <vt:lpstr>Presentazione standard di PowerPoint</vt:lpstr>
      <vt:lpstr>NUOVO TESTO DELL’ART. 37 DEL D.LGS 33/2013</vt:lpstr>
      <vt:lpstr>L’art. 29 del d.lgs 163/2006</vt:lpstr>
      <vt:lpstr>Presentazione standard di PowerPoint</vt:lpstr>
      <vt:lpstr>Presentazione standard di PowerPoint</vt:lpstr>
      <vt:lpstr>Presentazione standard di PowerPoint</vt:lpstr>
      <vt:lpstr>  Elenco esemplificativo di processi a maggior rischio corruttivo riguardanti le istituzioni scolastiche </vt:lpstr>
      <vt:lpstr>L’analisi del rischio secondo la del 430 2016 dell’ANAC</vt:lpstr>
      <vt:lpstr>Dov’è il rischio</vt:lpstr>
      <vt:lpstr>I ruoli</vt:lpstr>
      <vt:lpstr>I ruoli</vt:lpstr>
      <vt:lpstr>Il Ds responsabile della trasparenza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Obblighi di pubblicazione</vt:lpstr>
      <vt:lpstr>Accesso civico </vt:lpstr>
      <vt:lpstr>Presentazione standard di PowerPoint</vt:lpstr>
      <vt:lpstr>……buona fortuna</vt:lpstr>
      <vt:lpstr>La violazione degli obblighi di pubblicazione</vt:lpstr>
      <vt:lpstr>Dal PNA 2013</vt:lpstr>
      <vt:lpstr>3.3I contenuti del Programma triennale per la trasparenza e l’integrità devono essere collegati agli altri documenti di programmazione strategica?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Anna Armone</dc:creator>
  <cp:lastModifiedBy>Anna Armone</cp:lastModifiedBy>
  <cp:revision>474</cp:revision>
  <cp:lastPrinted>2016-09-14T12:59:15Z</cp:lastPrinted>
  <dcterms:created xsi:type="dcterms:W3CDTF">2012-05-15T10:16:40Z</dcterms:created>
  <dcterms:modified xsi:type="dcterms:W3CDTF">2016-09-14T15:27:40Z</dcterms:modified>
</cp:coreProperties>
</file>